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12187238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50" autoAdjust="0"/>
    <p:restoredTop sz="94660"/>
  </p:normalViewPr>
  <p:slideViewPr>
    <p:cSldViewPr>
      <p:cViewPr>
        <p:scale>
          <a:sx n="100" d="100"/>
          <a:sy n="100" d="100"/>
        </p:scale>
        <p:origin x="-72" y="-54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D68C9E-3462-4530-B9A9-578AF793F7D9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30B4F9-F56B-4B1F-A7F6-68D0E6BD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641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032" y="6495778"/>
            <a:ext cx="3734309" cy="226497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899883" y="1440000"/>
            <a:ext cx="11035688" cy="1920000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 hasCustomPrompt="1"/>
          </p:nvPr>
        </p:nvSpPr>
        <p:spPr>
          <a:xfrm>
            <a:off x="899883" y="3600000"/>
            <a:ext cx="11035688" cy="960000"/>
          </a:xfrm>
        </p:spPr>
        <p:txBody>
          <a:bodyPr lIns="0" tIns="0" rIns="0"/>
          <a:lstStyle>
            <a:lvl1pPr marL="36576" indent="0" algn="r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dirty="0" smtClean="0"/>
              <a:t>Click to edit subtitle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771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4406901"/>
            <a:ext cx="1035915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708" y="2906713"/>
            <a:ext cx="10359152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1968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111543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9627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5408" y="1440000"/>
            <a:ext cx="556037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5408" y="1440000"/>
            <a:ext cx="556037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544" y="920442"/>
            <a:ext cx="11158547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7453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111543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544" y="920442"/>
            <a:ext cx="11158547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8807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earence check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3" y="1440000"/>
            <a:ext cx="1115597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1524002"/>
            <a:ext cx="12187238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987766" y="1023286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87766" y="6105409"/>
            <a:ext cx="4082117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3987766" y="835138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987766" y="6153729"/>
            <a:ext cx="4082117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earence check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1524002"/>
            <a:ext cx="12187238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7766" y="1023286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987766" y="6105409"/>
            <a:ext cx="4082117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06493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009" y="1440000"/>
            <a:ext cx="5559776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987766" y="835138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987766" y="6153729"/>
            <a:ext cx="4082117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468602" y="1339852"/>
            <a:ext cx="0" cy="506788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06493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534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899883" y="2796214"/>
            <a:ext cx="11035688" cy="1013625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39468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1534790" y="2540002"/>
            <a:ext cx="9275000" cy="1479663"/>
          </a:xfrm>
        </p:spPr>
        <p:txBody>
          <a:bodyPr lIns="0" tIns="0" rIns="0" bIns="0">
            <a:noAutofit/>
          </a:bodyPr>
          <a:lstStyle>
            <a:lvl1pPr algn="l">
              <a:defRPr sz="3200" b="0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Type or insert a quote into this box ensuring each line of text is as equal as possible.  There are three line to fill so please edit as required.  Character count </a:t>
            </a:r>
            <a:r>
              <a:rPr kumimoji="0" lang="en-GB" dirty="0" err="1" smtClean="0"/>
              <a:t>approx</a:t>
            </a:r>
            <a:r>
              <a:rPr kumimoji="0" lang="en-GB" dirty="0" smtClean="0"/>
              <a:t> 160</a:t>
            </a:r>
            <a:endParaRPr kumimoji="0"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58105" y="4515556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180041" y="4524560"/>
            <a:ext cx="4710378" cy="546041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7F7F7F"/>
                </a:solidFill>
              </a:defRPr>
            </a:lvl1pPr>
            <a:lvl2pPr marL="538162" indent="0">
              <a:buNone/>
              <a:defRPr sz="1200">
                <a:solidFill>
                  <a:srgbClr val="7F7F7F"/>
                </a:solidFill>
              </a:defRPr>
            </a:lvl2pPr>
            <a:lvl3pPr marL="538162" indent="0">
              <a:buNone/>
              <a:defRPr sz="1200">
                <a:solidFill>
                  <a:srgbClr val="7F7F7F"/>
                </a:solidFill>
              </a:defRPr>
            </a:lvl3pPr>
            <a:lvl4pPr marL="538162" indent="0">
              <a:buNone/>
              <a:defRPr sz="1200">
                <a:solidFill>
                  <a:srgbClr val="7F7F7F"/>
                </a:solidFill>
              </a:defRPr>
            </a:lvl4pPr>
            <a:lvl5pPr marL="538162" indent="0">
              <a:buNone/>
              <a:defRPr sz="1200">
                <a:solidFill>
                  <a:srgbClr val="7F7F7F"/>
                </a:solidFill>
              </a:defRPr>
            </a:lvl5pPr>
          </a:lstStyle>
          <a:p>
            <a:pPr lvl="0"/>
            <a:r>
              <a:rPr lang="en-GB" dirty="0" smtClean="0"/>
              <a:t>Type acknowledgement or source of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713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79811" y="336000"/>
            <a:ext cx="11158547" cy="576000"/>
          </a:xfrm>
          <a:prstGeom prst="rect">
            <a:avLst/>
          </a:prstGeom>
        </p:spPr>
        <p:txBody>
          <a:bodyPr vert="horz" lIns="0" tIns="0" rIns="0" bIns="0" anchor="t">
            <a:normAutofit/>
          </a:bodyPr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79813" y="1440000"/>
            <a:ext cx="11155973" cy="468000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/>
          <a:p>
            <a:pPr lvl="0" eaLnBrk="1" latinLnBrk="0" hangingPunct="1"/>
            <a:r>
              <a:rPr kumimoji="0" lang="en-GB" dirty="0" smtClean="0"/>
              <a:t>Click to edit text</a:t>
            </a:r>
          </a:p>
          <a:p>
            <a:pPr lvl="1" eaLnBrk="1" latinLnBrk="0" hangingPunct="1"/>
            <a:r>
              <a:rPr kumimoji="0" lang="en-GB" dirty="0" smtClean="0"/>
              <a:t>Second level</a:t>
            </a:r>
          </a:p>
          <a:p>
            <a:pPr lvl="2" eaLnBrk="1" latinLnBrk="0" hangingPunct="1"/>
            <a:r>
              <a:rPr kumimoji="0" lang="en-GB" dirty="0" smtClean="0"/>
              <a:t>Third level</a:t>
            </a:r>
          </a:p>
          <a:p>
            <a:pPr lvl="3" eaLnBrk="1" latinLnBrk="0" hangingPunct="1"/>
            <a:r>
              <a:rPr kumimoji="0" lang="en-GB" dirty="0" smtClean="0"/>
              <a:t>Fourth level</a:t>
            </a:r>
          </a:p>
          <a:p>
            <a:pPr lvl="4" eaLnBrk="1" latinLnBrk="0" hangingPunct="1"/>
            <a:r>
              <a:rPr kumimoji="0" lang="en-GB" dirty="0" smtClean="0"/>
              <a:t>Fifth level</a:t>
            </a:r>
            <a:endParaRPr kumimoji="0"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477726" y="6559369"/>
            <a:ext cx="1302876" cy="240000"/>
          </a:xfrm>
          <a:prstGeom prst="rect">
            <a:avLst/>
          </a:prstGeom>
        </p:spPr>
        <p:txBody>
          <a:bodyPr vert="horz" lIns="0" tIns="0" bIns="0" anchor="t"/>
          <a:lstStyle>
            <a:defPPr>
              <a:defRPr lang="en-US"/>
            </a:defPPr>
            <a:lvl1pPr marL="0" algn="l" defTabSz="457200" rtl="0" eaLnBrk="1" latinLnBrk="0" hangingPunct="1"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Gill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9DA607-C033-414D-8F05-C963E77EB547}" type="slidenum">
              <a:rPr lang="en-US" smtClean="0"/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 smtClean="0"/>
          </a:p>
          <a:p>
            <a:endParaRPr lang="en-US" b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344" y="6313932"/>
            <a:ext cx="1164431" cy="3636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tabLst>
          <a:tab pos="2155825" algn="l"/>
        </a:tabLst>
        <a:defRPr kumimoji="0" sz="3800" b="0" i="0" kern="1200">
          <a:solidFill>
            <a:schemeClr val="accent1"/>
          </a:solidFill>
          <a:effectLst/>
          <a:latin typeface="Gill Sans MT"/>
          <a:ea typeface="+mj-ea"/>
          <a:cs typeface="Gill Sans MT"/>
        </a:defRPr>
      </a:lvl1pPr>
    </p:titleStyle>
    <p:bodyStyle>
      <a:lvl1pPr marL="265113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400" b="0" i="0" kern="1200">
          <a:solidFill>
            <a:schemeClr val="tx1"/>
          </a:solidFill>
          <a:effectLst/>
          <a:latin typeface="Gill Sans MT"/>
          <a:ea typeface="+mn-ea"/>
          <a:cs typeface="Gill Sans MT"/>
        </a:defRPr>
      </a:lvl1pPr>
      <a:lvl2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2pPr>
      <a:lvl3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3pPr>
      <a:lvl4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4pPr>
      <a:lvl5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899883" y="1440000"/>
            <a:ext cx="10443853" cy="1920000"/>
          </a:xfrm>
        </p:spPr>
        <p:txBody>
          <a:bodyPr/>
          <a:lstStyle/>
          <a:p>
            <a:pPr eaLnBrk="1" hangingPunct="1"/>
            <a:r>
              <a:rPr lang="en-GB" sz="3600" dirty="0" smtClean="0"/>
              <a:t>Introduction to </a:t>
            </a:r>
            <a:r>
              <a:rPr lang="en-GB" sz="3600" dirty="0"/>
              <a:t/>
            </a:r>
            <a:br>
              <a:rPr lang="en-GB" sz="3600" dirty="0"/>
            </a:br>
            <a:r>
              <a:rPr lang="en-GB" sz="3600" dirty="0" smtClean="0"/>
              <a:t>Cortex-M4 Programming</a:t>
            </a:r>
          </a:p>
        </p:txBody>
      </p:sp>
    </p:spTree>
    <p:extLst>
      <p:ext uri="{BB962C8B-B14F-4D97-AF65-F5344CB8AC3E}">
        <p14:creationId xmlns:p14="http://schemas.microsoft.com/office/powerpoint/2010/main" val="387305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</a:t>
            </a:r>
            <a:r>
              <a:rPr lang="en-GB" dirty="0"/>
              <a:t>Program Image</a:t>
            </a:r>
            <a:endParaRPr lang="en-GB" dirty="0" smtClean="0"/>
          </a:p>
        </p:txBody>
      </p:sp>
      <p:sp>
        <p:nvSpPr>
          <p:cNvPr id="6" name="Rectangle 5"/>
          <p:cNvSpPr/>
          <p:nvPr/>
        </p:nvSpPr>
        <p:spPr bwMode="auto">
          <a:xfrm>
            <a:off x="2405527" y="1538288"/>
            <a:ext cx="2352814" cy="415131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9" name="TextBox 8"/>
          <p:cNvSpPr txBox="1"/>
          <p:nvPr/>
        </p:nvSpPr>
        <p:spPr>
          <a:xfrm>
            <a:off x="2788494" y="1557339"/>
            <a:ext cx="1741336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0" spc="10" dirty="0"/>
              <a:t>Code region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500741" y="2043114"/>
            <a:ext cx="2162388" cy="256698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Start-up routine &amp;</a:t>
            </a:r>
          </a:p>
          <a:p>
            <a:pPr algn="ctr">
              <a:defRPr/>
            </a:pPr>
            <a:r>
              <a:rPr lang="en-GB" b="0" dirty="0"/>
              <a:t>Program code &amp;</a:t>
            </a:r>
          </a:p>
          <a:p>
            <a:pPr algn="ctr">
              <a:defRPr/>
            </a:pPr>
            <a:r>
              <a:rPr lang="en-GB" b="0" dirty="0"/>
              <a:t>C library code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2500741" y="4813301"/>
            <a:ext cx="2162388" cy="7921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Vector table</a:t>
            </a:r>
          </a:p>
        </p:txBody>
      </p:sp>
      <p:sp>
        <p:nvSpPr>
          <p:cNvPr id="12" name="Left Brace 11"/>
          <p:cNvSpPr/>
          <p:nvPr/>
        </p:nvSpPr>
        <p:spPr bwMode="auto">
          <a:xfrm>
            <a:off x="2045834" y="2043114"/>
            <a:ext cx="253901" cy="3494087"/>
          </a:xfrm>
          <a:prstGeom prst="leftBrace">
            <a:avLst>
              <a:gd name="adj1" fmla="val 26409"/>
              <a:gd name="adj2" fmla="val 50000"/>
            </a:avLst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865196" y="3521076"/>
            <a:ext cx="1434539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b="0" spc="10" dirty="0"/>
              <a:t>Program</a:t>
            </a:r>
          </a:p>
          <a:p>
            <a:pPr algn="ctr">
              <a:defRPr/>
            </a:pPr>
            <a:r>
              <a:rPr lang="en-GB" b="0" spc="10" dirty="0"/>
              <a:t>Image </a:t>
            </a:r>
          </a:p>
        </p:txBody>
      </p:sp>
      <p:cxnSp>
        <p:nvCxnSpPr>
          <p:cNvPr id="14" name="Straight Connector 13"/>
          <p:cNvCxnSpPr/>
          <p:nvPr/>
        </p:nvCxnSpPr>
        <p:spPr bwMode="auto">
          <a:xfrm flipV="1">
            <a:off x="4663128" y="1538288"/>
            <a:ext cx="2318961" cy="3275012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4663128" y="5605463"/>
            <a:ext cx="2318961" cy="0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9919309" y="5343053"/>
            <a:ext cx="1705367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0" spc="10" dirty="0"/>
              <a:t>0x00000000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919309" y="5098761"/>
            <a:ext cx="1705367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0" spc="10" dirty="0"/>
              <a:t>0x00000004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919309" y="4840598"/>
            <a:ext cx="1705367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0" spc="10" dirty="0"/>
              <a:t>0x00000008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919307" y="4610573"/>
            <a:ext cx="1705367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0" spc="10" dirty="0"/>
              <a:t>0x0000000C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919309" y="3240318"/>
            <a:ext cx="1705367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0" spc="10" dirty="0"/>
              <a:t>0x0000002C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919309" y="2509275"/>
            <a:ext cx="1705367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0" spc="10" dirty="0"/>
              <a:t>0x00000038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919309" y="2001823"/>
            <a:ext cx="1705367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0" spc="10" dirty="0"/>
              <a:t>0x00000040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919309" y="2238886"/>
            <a:ext cx="1705367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0" spc="10" dirty="0"/>
              <a:t>0x0000003C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6982089" y="5322333"/>
            <a:ext cx="2699812" cy="2529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/>
              <a:t>Initial MSP value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6982089" y="5079153"/>
            <a:ext cx="2699812" cy="25102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/>
              <a:t>Reset vector</a:t>
            </a:r>
            <a:endParaRPr lang="en-GB" sz="1100" dirty="0"/>
          </a:p>
        </p:txBody>
      </p:sp>
      <p:sp>
        <p:nvSpPr>
          <p:cNvPr id="35" name="Rectangle 34"/>
          <p:cNvSpPr/>
          <p:nvPr/>
        </p:nvSpPr>
        <p:spPr bwMode="auto">
          <a:xfrm>
            <a:off x="6982089" y="4837933"/>
            <a:ext cx="2699812" cy="2529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/>
              <a:t>NMI vector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6982089" y="4594753"/>
            <a:ext cx="2699812" cy="25298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/>
              <a:t>Hard fault vector</a:t>
            </a:r>
            <a:endParaRPr lang="en-GB" sz="1100" dirty="0"/>
          </a:p>
        </p:txBody>
      </p:sp>
      <p:sp>
        <p:nvSpPr>
          <p:cNvPr id="38" name="Rectangle 37"/>
          <p:cNvSpPr/>
          <p:nvPr/>
        </p:nvSpPr>
        <p:spPr bwMode="auto">
          <a:xfrm>
            <a:off x="6982089" y="2665939"/>
            <a:ext cx="2699812" cy="5432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/>
              <a:t>Reserved</a:t>
            </a:r>
            <a:endParaRPr lang="en-GB" sz="1100" dirty="0"/>
          </a:p>
        </p:txBody>
      </p:sp>
      <p:sp>
        <p:nvSpPr>
          <p:cNvPr id="39" name="Rectangle 38"/>
          <p:cNvSpPr/>
          <p:nvPr/>
        </p:nvSpPr>
        <p:spPr bwMode="auto">
          <a:xfrm>
            <a:off x="6982089" y="2460021"/>
            <a:ext cx="2699812" cy="252986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 err="1" smtClean="0"/>
              <a:t>PendSV</a:t>
            </a:r>
            <a:endParaRPr lang="en-GB" sz="1100" dirty="0"/>
          </a:p>
        </p:txBody>
      </p:sp>
      <p:sp>
        <p:nvSpPr>
          <p:cNvPr id="40" name="Rectangle 39"/>
          <p:cNvSpPr/>
          <p:nvPr/>
        </p:nvSpPr>
        <p:spPr bwMode="auto">
          <a:xfrm>
            <a:off x="6982089" y="2220763"/>
            <a:ext cx="2699812" cy="251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 err="1" smtClean="0"/>
              <a:t>SysTick</a:t>
            </a:r>
            <a:endParaRPr lang="en-GB" sz="1100" b="0" dirty="0"/>
          </a:p>
        </p:txBody>
      </p:sp>
      <p:sp>
        <p:nvSpPr>
          <p:cNvPr id="41" name="Rectangle 40"/>
          <p:cNvSpPr/>
          <p:nvPr/>
        </p:nvSpPr>
        <p:spPr bwMode="auto">
          <a:xfrm>
            <a:off x="6982089" y="1538288"/>
            <a:ext cx="2699812" cy="68247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 smtClean="0"/>
              <a:t>External Interrupts</a:t>
            </a:r>
            <a:endParaRPr lang="en-GB" sz="1100" dirty="0"/>
          </a:p>
        </p:txBody>
      </p:sp>
      <p:sp>
        <p:nvSpPr>
          <p:cNvPr id="44" name="Rectangle 43"/>
          <p:cNvSpPr/>
          <p:nvPr/>
        </p:nvSpPr>
        <p:spPr bwMode="auto">
          <a:xfrm>
            <a:off x="6982089" y="3464118"/>
            <a:ext cx="2699812" cy="11306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 smtClean="0"/>
              <a:t>Reserved </a:t>
            </a:r>
            <a:endParaRPr lang="en-GB" sz="1100" b="0" dirty="0"/>
          </a:p>
        </p:txBody>
      </p:sp>
      <p:sp>
        <p:nvSpPr>
          <p:cNvPr id="45" name="Rectangle 44"/>
          <p:cNvSpPr/>
          <p:nvPr/>
        </p:nvSpPr>
        <p:spPr bwMode="auto">
          <a:xfrm>
            <a:off x="6982089" y="3209172"/>
            <a:ext cx="2699812" cy="25494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 err="1" smtClean="0"/>
              <a:t>SVCall</a:t>
            </a:r>
            <a:endParaRPr lang="en-GB" sz="1100" b="0" dirty="0"/>
          </a:p>
        </p:txBody>
      </p:sp>
      <p:sp>
        <p:nvSpPr>
          <p:cNvPr id="47" name="TextBox 46"/>
          <p:cNvSpPr txBox="1"/>
          <p:nvPr/>
        </p:nvSpPr>
        <p:spPr>
          <a:xfrm>
            <a:off x="9919309" y="4363620"/>
            <a:ext cx="1705367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0" spc="10" dirty="0" smtClean="0"/>
              <a:t>0x00000010</a:t>
            </a:r>
            <a:endParaRPr lang="en-GB" b="0" spc="10" dirty="0"/>
          </a:p>
        </p:txBody>
      </p:sp>
      <p:sp>
        <p:nvSpPr>
          <p:cNvPr id="51" name="TextBox 50"/>
          <p:cNvSpPr txBox="1"/>
          <p:nvPr/>
        </p:nvSpPr>
        <p:spPr>
          <a:xfrm>
            <a:off x="9919309" y="2975757"/>
            <a:ext cx="1705367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0" spc="10" dirty="0" smtClean="0"/>
              <a:t>0x00000030</a:t>
            </a:r>
            <a:endParaRPr lang="en-GB" b="0" spc="10" dirty="0"/>
          </a:p>
        </p:txBody>
      </p:sp>
      <p:sp>
        <p:nvSpPr>
          <p:cNvPr id="53" name="TextBox 52"/>
          <p:cNvSpPr txBox="1"/>
          <p:nvPr/>
        </p:nvSpPr>
        <p:spPr>
          <a:xfrm>
            <a:off x="10128322" y="5648326"/>
            <a:ext cx="1496353" cy="307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b="0" spc="10" dirty="0" smtClean="0"/>
              <a:t>Address </a:t>
            </a:r>
            <a:endParaRPr lang="en-GB" b="0" spc="10" dirty="0"/>
          </a:p>
        </p:txBody>
      </p:sp>
    </p:spTree>
    <p:extLst>
      <p:ext uri="{BB962C8B-B14F-4D97-AF65-F5344CB8AC3E}">
        <p14:creationId xmlns:p14="http://schemas.microsoft.com/office/powerpoint/2010/main" val="246696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</a:t>
            </a:r>
            <a:r>
              <a:rPr lang="en-GB" dirty="0"/>
              <a:t>Program Image</a:t>
            </a:r>
            <a:endParaRPr lang="en-GB" dirty="0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672861" y="1208374"/>
            <a:ext cx="10679502" cy="4325937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GB" sz="2000" dirty="0" smtClean="0"/>
              <a:t>Vector table</a:t>
            </a:r>
          </a:p>
          <a:p>
            <a:pPr lvl="1">
              <a:spcBef>
                <a:spcPts val="1800"/>
              </a:spcBef>
            </a:pPr>
            <a:r>
              <a:rPr lang="en-GB" sz="1800" dirty="0" smtClean="0"/>
              <a:t>Contains the starting addresses of exceptions (vectors) and the value of the main stack point (MSP)</a:t>
            </a:r>
          </a:p>
          <a:p>
            <a:pPr lvl="1">
              <a:spcBef>
                <a:spcPts val="1800"/>
              </a:spcBef>
            </a:pPr>
            <a:r>
              <a:rPr lang="en-GB" sz="1800" dirty="0" smtClean="0"/>
              <a:t>Can be programed in either C or assembly</a:t>
            </a:r>
          </a:p>
          <a:p>
            <a:pPr lvl="1">
              <a:spcBef>
                <a:spcPts val="1800"/>
              </a:spcBef>
            </a:pPr>
            <a:endParaRPr lang="en-GB" sz="1800" dirty="0" smtClean="0"/>
          </a:p>
          <a:p>
            <a:pPr>
              <a:spcBef>
                <a:spcPts val="1800"/>
              </a:spcBef>
            </a:pPr>
            <a:r>
              <a:rPr lang="en-GB" sz="2000" dirty="0" smtClean="0"/>
              <a:t>C Start-up code</a:t>
            </a:r>
          </a:p>
          <a:p>
            <a:pPr lvl="1">
              <a:spcBef>
                <a:spcPts val="1800"/>
              </a:spcBef>
            </a:pPr>
            <a:r>
              <a:rPr lang="en-GB" sz="1800" dirty="0" smtClean="0"/>
              <a:t>Used to set up data memory and the initialization values for global data variables</a:t>
            </a:r>
          </a:p>
          <a:p>
            <a:pPr lvl="1">
              <a:spcBef>
                <a:spcPts val="1800"/>
              </a:spcBef>
            </a:pPr>
            <a:r>
              <a:rPr lang="en-GB" sz="1800" dirty="0" smtClean="0"/>
              <a:t>Is inserted by compiler/ linker automatically, labelled as “__main” by ARM compiler, or “_start” by GNU C compiler</a:t>
            </a:r>
          </a:p>
        </p:txBody>
      </p:sp>
    </p:spTree>
    <p:extLst>
      <p:ext uri="{BB962C8B-B14F-4D97-AF65-F5344CB8AC3E}">
        <p14:creationId xmlns:p14="http://schemas.microsoft.com/office/powerpoint/2010/main" val="46826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</a:t>
            </a:r>
            <a:r>
              <a:rPr lang="en-GB" dirty="0"/>
              <a:t>Program Image</a:t>
            </a:r>
            <a:endParaRPr lang="en-GB" dirty="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672859" y="1025929"/>
            <a:ext cx="10937046" cy="4680000"/>
          </a:xfrm>
        </p:spPr>
        <p:txBody>
          <a:bodyPr/>
          <a:lstStyle/>
          <a:p>
            <a:r>
              <a:rPr lang="en-GB" sz="2000" dirty="0" smtClean="0"/>
              <a:t>Program code</a:t>
            </a:r>
          </a:p>
          <a:p>
            <a:pPr lvl="1"/>
            <a:r>
              <a:rPr lang="en-GB" sz="1600" dirty="0" smtClean="0"/>
              <a:t>Program code refers the instructions generated from your application program. The type of data in the program code includes:</a:t>
            </a:r>
          </a:p>
          <a:p>
            <a:pPr lvl="2"/>
            <a:r>
              <a:rPr lang="en-GB" sz="1600" dirty="0" smtClean="0"/>
              <a:t>Initial values of variables – the local variables that initialized in functions or subroutines during program execution time</a:t>
            </a:r>
          </a:p>
          <a:p>
            <a:pPr lvl="2"/>
            <a:r>
              <a:rPr lang="en-GB" sz="1600" dirty="0" smtClean="0"/>
              <a:t>Constants – used in data values, address of peripherals, character strings, etc… </a:t>
            </a:r>
          </a:p>
          <a:p>
            <a:pPr lvl="3"/>
            <a:r>
              <a:rPr lang="en-GB" sz="1600" dirty="0" smtClean="0"/>
              <a:t>Sometimes are stored together in data blocks called literal pools</a:t>
            </a:r>
          </a:p>
          <a:p>
            <a:pPr lvl="3"/>
            <a:r>
              <a:rPr lang="en-GB" sz="1600" dirty="0" smtClean="0"/>
              <a:t>Additionally, constant data such as lookup tables, graphics image data (e.g. bit map) can also be merged into the program images</a:t>
            </a:r>
          </a:p>
          <a:p>
            <a:endParaRPr lang="en-GB" sz="2000" dirty="0" smtClean="0"/>
          </a:p>
          <a:p>
            <a:r>
              <a:rPr lang="en-GB" sz="2000" dirty="0" smtClean="0"/>
              <a:t>C library code</a:t>
            </a:r>
          </a:p>
          <a:p>
            <a:pPr lvl="1"/>
            <a:r>
              <a:rPr lang="en-GB" sz="1600" dirty="0" smtClean="0"/>
              <a:t>Object codes that inserted to the program image by the linkers</a:t>
            </a:r>
          </a:p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216862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Program Image in Global Memory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223" y="1415396"/>
            <a:ext cx="10343071" cy="2370138"/>
          </a:xfrm>
        </p:spPr>
        <p:txBody>
          <a:bodyPr/>
          <a:lstStyle/>
          <a:p>
            <a:r>
              <a:rPr lang="en-GB" sz="2000" dirty="0" smtClean="0"/>
              <a:t>The program image is stored in the code region in the global memory</a:t>
            </a:r>
          </a:p>
          <a:p>
            <a:pPr lvl="1"/>
            <a:r>
              <a:rPr lang="en-GB" sz="1800" dirty="0" smtClean="0"/>
              <a:t>Up to 512 MB memory space range from </a:t>
            </a:r>
            <a:r>
              <a:rPr lang="en-GB" sz="1800" spc="10" dirty="0" smtClean="0"/>
              <a:t>0x00000000 to 0x1FFFFFFF</a:t>
            </a:r>
          </a:p>
          <a:p>
            <a:pPr lvl="1"/>
            <a:r>
              <a:rPr lang="en-GB" sz="1800" spc="10" dirty="0" smtClean="0"/>
              <a:t>Usually implemented on non-volatile memory, such as on-chip FLASH memory</a:t>
            </a:r>
          </a:p>
          <a:p>
            <a:pPr lvl="1"/>
            <a:r>
              <a:rPr lang="en-GB" sz="1800" spc="10" dirty="0" smtClean="0"/>
              <a:t>Normally separated from program data, which is allocated in the SRAM region (or data region)</a:t>
            </a:r>
            <a:endParaRPr lang="en-GB" sz="1800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6441826" y="4001539"/>
            <a:ext cx="2441527" cy="437469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External RAM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6441826" y="4439008"/>
            <a:ext cx="2441527" cy="47625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Peripherals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6441826" y="4915258"/>
            <a:ext cx="2441527" cy="476250"/>
          </a:xfrm>
          <a:prstGeom prst="rect">
            <a:avLst/>
          </a:prstGeom>
          <a:solidFill>
            <a:srgbClr val="A7C4D1"/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 smtClean="0"/>
              <a:t>SRAM Region</a:t>
            </a:r>
            <a:endParaRPr lang="en-GB" sz="1200" b="0" dirty="0"/>
          </a:p>
        </p:txBody>
      </p:sp>
      <p:sp>
        <p:nvSpPr>
          <p:cNvPr id="17" name="Rectangle 16"/>
          <p:cNvSpPr/>
          <p:nvPr/>
        </p:nvSpPr>
        <p:spPr bwMode="auto">
          <a:xfrm>
            <a:off x="6441826" y="5391508"/>
            <a:ext cx="2441527" cy="4762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 smtClean="0"/>
              <a:t>Code Region</a:t>
            </a:r>
            <a:endParaRPr lang="en-GB" sz="1200" b="0" dirty="0"/>
          </a:p>
        </p:txBody>
      </p:sp>
      <p:sp>
        <p:nvSpPr>
          <p:cNvPr id="27" name="TextBox 26"/>
          <p:cNvSpPr txBox="1"/>
          <p:nvPr/>
        </p:nvSpPr>
        <p:spPr>
          <a:xfrm>
            <a:off x="8819878" y="4872395"/>
            <a:ext cx="1345674" cy="230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900" b="0" spc="10" dirty="0"/>
              <a:t>0x3FFFFFFF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830456" y="5356584"/>
            <a:ext cx="1345674" cy="230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900" b="0" spc="10" dirty="0"/>
              <a:t>0x1FFFFFFF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828341" y="5221645"/>
            <a:ext cx="1345674" cy="230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900" b="0" spc="10" dirty="0"/>
              <a:t>0x20000000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826225" y="5707420"/>
            <a:ext cx="1345674" cy="230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900" b="0" spc="10" dirty="0"/>
              <a:t>0x00000000</a:t>
            </a:r>
          </a:p>
        </p:txBody>
      </p:sp>
      <p:sp>
        <p:nvSpPr>
          <p:cNvPr id="31" name="Right Brace 30"/>
          <p:cNvSpPr/>
          <p:nvPr/>
        </p:nvSpPr>
        <p:spPr bwMode="auto">
          <a:xfrm>
            <a:off x="10087265" y="5413734"/>
            <a:ext cx="120604" cy="454025"/>
          </a:xfrm>
          <a:prstGeom prst="rightBrace">
            <a:avLst>
              <a:gd name="adj1" fmla="val 40152"/>
              <a:gd name="adj2" fmla="val 50000"/>
            </a:avLst>
          </a:prstGeom>
          <a:noFill/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2" name="Right Brace 31"/>
          <p:cNvSpPr/>
          <p:nvPr/>
        </p:nvSpPr>
        <p:spPr bwMode="auto">
          <a:xfrm>
            <a:off x="10087265" y="4937484"/>
            <a:ext cx="120604" cy="454025"/>
          </a:xfrm>
          <a:prstGeom prst="rightBrace">
            <a:avLst>
              <a:gd name="adj1" fmla="val 40152"/>
              <a:gd name="adj2" fmla="val 50000"/>
            </a:avLst>
          </a:prstGeom>
          <a:noFill/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10231143" y="5515334"/>
            <a:ext cx="935201" cy="230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900" b="0" spc="10" dirty="0"/>
              <a:t>512MB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231143" y="5048609"/>
            <a:ext cx="935201" cy="23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900" b="0" spc="10" dirty="0"/>
              <a:t>512MB</a:t>
            </a:r>
          </a:p>
        </p:txBody>
      </p:sp>
      <p:cxnSp>
        <p:nvCxnSpPr>
          <p:cNvPr id="47" name="Straight Connector 46"/>
          <p:cNvCxnSpPr/>
          <p:nvPr/>
        </p:nvCxnSpPr>
        <p:spPr bwMode="auto">
          <a:xfrm>
            <a:off x="7662589" y="3540386"/>
            <a:ext cx="0" cy="380011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Rounded Rectangular Callout 47"/>
          <p:cNvSpPr/>
          <p:nvPr/>
        </p:nvSpPr>
        <p:spPr bwMode="auto">
          <a:xfrm>
            <a:off x="1692837" y="4774231"/>
            <a:ext cx="3772047" cy="553959"/>
          </a:xfrm>
          <a:prstGeom prst="wedgeRoundRectCallout">
            <a:avLst>
              <a:gd name="adj1" fmla="val 75533"/>
              <a:gd name="adj2" fmla="val 6922"/>
              <a:gd name="adj3" fmla="val 16667"/>
            </a:avLst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b="0" spc="10" dirty="0"/>
              <a:t>Mainly used for data memory</a:t>
            </a:r>
          </a:p>
          <a:p>
            <a:pPr>
              <a:defRPr/>
            </a:pPr>
            <a:r>
              <a:rPr lang="en-GB" b="0" spc="10" dirty="0"/>
              <a:t>e.g. on-chip SRAM, SDRAM</a:t>
            </a:r>
          </a:p>
        </p:txBody>
      </p:sp>
      <p:sp>
        <p:nvSpPr>
          <p:cNvPr id="49" name="Rounded Rectangular Callout 48"/>
          <p:cNvSpPr/>
          <p:nvPr/>
        </p:nvSpPr>
        <p:spPr bwMode="auto">
          <a:xfrm>
            <a:off x="1692837" y="5515333"/>
            <a:ext cx="3772047" cy="512522"/>
          </a:xfrm>
          <a:prstGeom prst="wedgeRoundRectCallout">
            <a:avLst>
              <a:gd name="adj1" fmla="val 74694"/>
              <a:gd name="adj2" fmla="val -30871"/>
              <a:gd name="adj3" fmla="val 16667"/>
            </a:avLst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b="0" spc="10" dirty="0"/>
              <a:t>Mainly used for program </a:t>
            </a:r>
            <a:r>
              <a:rPr lang="en-GB" b="0" spc="10" dirty="0" smtClean="0"/>
              <a:t>image</a:t>
            </a:r>
            <a:endParaRPr lang="en-GB" b="0" spc="10" dirty="0"/>
          </a:p>
          <a:p>
            <a:pPr>
              <a:defRPr/>
            </a:pPr>
            <a:r>
              <a:rPr lang="en-GB" b="0" spc="10" dirty="0"/>
              <a:t>e.g. on-chip FLASH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557426" y="5959653"/>
            <a:ext cx="264603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b="0" spc="10" dirty="0" smtClean="0"/>
              <a:t>Global memory space</a:t>
            </a:r>
            <a:endParaRPr lang="en-GB" b="0" spc="10" dirty="0"/>
          </a:p>
        </p:txBody>
      </p:sp>
    </p:spTree>
    <p:extLst>
      <p:ext uri="{BB962C8B-B14F-4D97-AF65-F5344CB8AC3E}">
        <p14:creationId xmlns:p14="http://schemas.microsoft.com/office/powerpoint/2010/main" val="317873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2911476"/>
            <a:ext cx="10359152" cy="1820863"/>
          </a:xfrm>
        </p:spPr>
        <p:txBody>
          <a:bodyPr/>
          <a:lstStyle/>
          <a:p>
            <a:pPr>
              <a:defRPr/>
            </a:pPr>
            <a:r>
              <a:rPr lang="en-GB" cap="none" dirty="0" smtClean="0"/>
              <a:t>Program Data</a:t>
            </a:r>
            <a:endParaRPr lang="en-GB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567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 bwMode="auto">
          <a:xfrm>
            <a:off x="8979625" y="1330325"/>
            <a:ext cx="1400686" cy="4191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14339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is Data Stored in RAM</a:t>
            </a:r>
          </a:p>
        </p:txBody>
      </p:sp>
      <p:sp>
        <p:nvSpPr>
          <p:cNvPr id="14340" name="Content Placeholder 2"/>
          <p:cNvSpPr>
            <a:spLocks noGrp="1"/>
          </p:cNvSpPr>
          <p:nvPr>
            <p:ph idx="1"/>
          </p:nvPr>
        </p:nvSpPr>
        <p:spPr>
          <a:xfrm>
            <a:off x="641449" y="1598341"/>
            <a:ext cx="6940584" cy="3990076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GB" dirty="0" smtClean="0"/>
              <a:t>Typically, the data can be divided in three sections: static data, stack, and heap:</a:t>
            </a:r>
          </a:p>
          <a:p>
            <a:pPr lvl="1">
              <a:spcBef>
                <a:spcPts val="1800"/>
              </a:spcBef>
            </a:pPr>
            <a:r>
              <a:rPr lang="en-GB" dirty="0" smtClean="0"/>
              <a:t>Static data – contains global variables and static variables</a:t>
            </a:r>
          </a:p>
          <a:p>
            <a:pPr lvl="1">
              <a:spcBef>
                <a:spcPts val="1800"/>
              </a:spcBef>
            </a:pPr>
            <a:r>
              <a:rPr lang="en-GB" dirty="0" smtClean="0"/>
              <a:t>Stack – contains the temporary data for local variables, parameter passing in function calls, registers saving during exceptions, etc.</a:t>
            </a:r>
          </a:p>
          <a:p>
            <a:pPr lvl="1">
              <a:spcBef>
                <a:spcPts val="1800"/>
              </a:spcBef>
            </a:pPr>
            <a:r>
              <a:rPr lang="en-GB" dirty="0" smtClean="0"/>
              <a:t>Heap – contains the pieces of memory spaces that dynamically reserved by function calls, such as “</a:t>
            </a:r>
            <a:r>
              <a:rPr lang="en-GB" dirty="0" err="1" smtClean="0"/>
              <a:t>alloc</a:t>
            </a:r>
            <a:r>
              <a:rPr lang="en-GB" dirty="0" smtClean="0"/>
              <a:t>()”, “</a:t>
            </a:r>
            <a:r>
              <a:rPr lang="en-GB" dirty="0" err="1" smtClean="0"/>
              <a:t>malloc</a:t>
            </a:r>
            <a:r>
              <a:rPr lang="en-GB" dirty="0" smtClean="0"/>
              <a:t>()”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8979625" y="4459288"/>
            <a:ext cx="1400686" cy="895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8979625" y="3662364"/>
            <a:ext cx="1400686" cy="7969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6" name="Rectangle 5"/>
          <p:cNvSpPr/>
          <p:nvPr/>
        </p:nvSpPr>
        <p:spPr bwMode="auto">
          <a:xfrm>
            <a:off x="8979625" y="1765300"/>
            <a:ext cx="1400686" cy="10223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10606706" y="1765301"/>
            <a:ext cx="0" cy="1019175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4345" name="TextBox 37"/>
          <p:cNvSpPr txBox="1">
            <a:spLocks noChangeArrowheads="1"/>
          </p:cNvSpPr>
          <p:nvPr/>
        </p:nvSpPr>
        <p:spPr bwMode="auto">
          <a:xfrm>
            <a:off x="7642415" y="3125788"/>
            <a:ext cx="70243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 b="0"/>
              <a:t>Memory</a:t>
            </a:r>
          </a:p>
          <a:p>
            <a:pPr eaLnBrk="1" hangingPunct="1"/>
            <a:r>
              <a:rPr lang="en-GB" sz="1100" b="0"/>
              <a:t>Address</a:t>
            </a:r>
          </a:p>
        </p:txBody>
      </p:sp>
      <p:sp>
        <p:nvSpPr>
          <p:cNvPr id="14346" name="TextBox 39"/>
          <p:cNvSpPr txBox="1">
            <a:spLocks noChangeArrowheads="1"/>
          </p:cNvSpPr>
          <p:nvPr/>
        </p:nvSpPr>
        <p:spPr bwMode="auto">
          <a:xfrm>
            <a:off x="10697687" y="2014538"/>
            <a:ext cx="96212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 b="0"/>
              <a:t>Grow </a:t>
            </a:r>
          </a:p>
          <a:p>
            <a:pPr eaLnBrk="1" hangingPunct="1"/>
            <a:r>
              <a:rPr lang="en-GB" sz="1100" b="0"/>
              <a:t>Downwards </a:t>
            </a:r>
          </a:p>
        </p:txBody>
      </p:sp>
      <p:sp>
        <p:nvSpPr>
          <p:cNvPr id="14347" name="TextBox 40"/>
          <p:cNvSpPr txBox="1">
            <a:spLocks noChangeArrowheads="1"/>
          </p:cNvSpPr>
          <p:nvPr/>
        </p:nvSpPr>
        <p:spPr bwMode="auto">
          <a:xfrm>
            <a:off x="7813798" y="1354139"/>
            <a:ext cx="47641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 b="0"/>
              <a:t>High</a:t>
            </a: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8979625" y="1428750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8979625" y="1541463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8979625" y="1655763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8979625" y="1765300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8979625" y="1876425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8979625" y="1990725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8979625" y="2106613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8979625" y="2219325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8979625" y="2332038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8979625" y="2443163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8979625" y="2554288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8979625" y="2668588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8979625" y="2784475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8979625" y="2895600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8979625" y="3009900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8979625" y="3119438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8979625" y="3221038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8979625" y="3332163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8979625" y="3446463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>
            <a:off x="8979625" y="3556000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>
            <a:off x="8979625" y="3668713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>
            <a:off x="8979625" y="3781425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8979625" y="3897313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>
            <a:off x="8979625" y="4010025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8979625" y="4124325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>
            <a:off x="8979625" y="4233863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8979625" y="4344988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>
            <a:off x="8979625" y="4459288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>
            <a:off x="8979625" y="4575175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8979625" y="4687888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>
            <a:off x="8979625" y="4800600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>
            <a:off x="8979625" y="4911725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8979625" y="5021263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8979625" y="5132388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8979625" y="5246688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8979625" y="5362575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8979625" y="5475288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8979625" y="5588000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>
            <a:off x="8979625" y="5699125"/>
            <a:ext cx="1400686" cy="0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 bwMode="auto">
          <a:xfrm>
            <a:off x="8979625" y="1749425"/>
            <a:ext cx="1400686" cy="1035050"/>
          </a:xfrm>
          <a:prstGeom prst="rect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Stack</a:t>
            </a:r>
          </a:p>
        </p:txBody>
      </p:sp>
      <p:sp>
        <p:nvSpPr>
          <p:cNvPr id="51" name="Rectangle 50"/>
          <p:cNvSpPr/>
          <p:nvPr/>
        </p:nvSpPr>
        <p:spPr bwMode="auto">
          <a:xfrm>
            <a:off x="8979625" y="4459289"/>
            <a:ext cx="1400686" cy="890587"/>
          </a:xfrm>
          <a:prstGeom prst="rect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Static</a:t>
            </a:r>
          </a:p>
          <a:p>
            <a:pPr algn="ctr">
              <a:defRPr/>
            </a:pPr>
            <a:r>
              <a:rPr lang="en-GB" b="0" dirty="0"/>
              <a:t>Data</a:t>
            </a:r>
          </a:p>
        </p:txBody>
      </p:sp>
      <p:sp>
        <p:nvSpPr>
          <p:cNvPr id="52" name="Rectangle 51"/>
          <p:cNvSpPr/>
          <p:nvPr/>
        </p:nvSpPr>
        <p:spPr bwMode="auto">
          <a:xfrm>
            <a:off x="8979625" y="3662364"/>
            <a:ext cx="1400686" cy="796925"/>
          </a:xfrm>
          <a:prstGeom prst="rect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Heap</a:t>
            </a:r>
          </a:p>
        </p:txBody>
      </p:sp>
      <p:sp>
        <p:nvSpPr>
          <p:cNvPr id="63" name="Rectangle 62"/>
          <p:cNvSpPr/>
          <p:nvPr/>
        </p:nvSpPr>
        <p:spPr bwMode="auto">
          <a:xfrm>
            <a:off x="8979625" y="2779713"/>
            <a:ext cx="1400686" cy="882650"/>
          </a:xfrm>
          <a:prstGeom prst="rect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64" name="Rectangle 63"/>
          <p:cNvSpPr/>
          <p:nvPr/>
        </p:nvSpPr>
        <p:spPr bwMode="auto">
          <a:xfrm>
            <a:off x="8979625" y="5349875"/>
            <a:ext cx="1400686" cy="349250"/>
          </a:xfrm>
          <a:prstGeom prst="rect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cxnSp>
        <p:nvCxnSpPr>
          <p:cNvPr id="66" name="Straight Arrow Connector 65"/>
          <p:cNvCxnSpPr/>
          <p:nvPr/>
        </p:nvCxnSpPr>
        <p:spPr bwMode="auto">
          <a:xfrm flipV="1">
            <a:off x="10606706" y="3668714"/>
            <a:ext cx="0" cy="769937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4393" name="TextBox 39"/>
          <p:cNvSpPr txBox="1">
            <a:spLocks noChangeArrowheads="1"/>
          </p:cNvSpPr>
          <p:nvPr/>
        </p:nvSpPr>
        <p:spPr bwMode="auto">
          <a:xfrm>
            <a:off x="10697687" y="3836988"/>
            <a:ext cx="78098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 b="0"/>
              <a:t>Grow </a:t>
            </a:r>
          </a:p>
          <a:p>
            <a:pPr eaLnBrk="1" hangingPunct="1"/>
            <a:r>
              <a:rPr lang="en-GB" sz="1100" b="0"/>
              <a:t>Upwards </a:t>
            </a:r>
          </a:p>
        </p:txBody>
      </p:sp>
      <p:cxnSp>
        <p:nvCxnSpPr>
          <p:cNvPr id="69" name="Straight Arrow Connector 68"/>
          <p:cNvCxnSpPr/>
          <p:nvPr/>
        </p:nvCxnSpPr>
        <p:spPr bwMode="auto">
          <a:xfrm flipV="1">
            <a:off x="8674944" y="1330325"/>
            <a:ext cx="0" cy="4368800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4395" name="TextBox 40"/>
          <p:cNvSpPr txBox="1">
            <a:spLocks noChangeArrowheads="1"/>
          </p:cNvSpPr>
          <p:nvPr/>
        </p:nvSpPr>
        <p:spPr bwMode="auto">
          <a:xfrm>
            <a:off x="7813798" y="5429250"/>
            <a:ext cx="4443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 b="0"/>
              <a:t>Low</a:t>
            </a:r>
          </a:p>
        </p:txBody>
      </p:sp>
    </p:spTree>
    <p:extLst>
      <p:ext uri="{BB962C8B-B14F-4D97-AF65-F5344CB8AC3E}">
        <p14:creationId xmlns:p14="http://schemas.microsoft.com/office/powerpoint/2010/main" val="355914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Define Stack and Heap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681488" y="906464"/>
            <a:ext cx="10852030" cy="922337"/>
          </a:xfrm>
        </p:spPr>
        <p:txBody>
          <a:bodyPr/>
          <a:lstStyle/>
          <a:p>
            <a:r>
              <a:rPr lang="en-GB" dirty="0" smtClean="0"/>
              <a:t>The stack and heap can be defined in either C language (with linker file) or assembly language, for example in C: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788905" y="2018521"/>
            <a:ext cx="10365803" cy="30226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none" lIns="108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/* Set stack and heap parameters */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#define  STACK_BASE     0x10020000		</a:t>
            </a:r>
            <a:r>
              <a:rPr lang="en-GB" b="0" dirty="0" smtClean="0">
                <a:latin typeface="Lucida Console" panose="020B0609040504020204" pitchFamily="49" charset="0"/>
              </a:rPr>
              <a:t>// stack </a:t>
            </a:r>
            <a:r>
              <a:rPr lang="en-GB" b="0" dirty="0">
                <a:latin typeface="Lucida Console" panose="020B0609040504020204" pitchFamily="49" charset="0"/>
              </a:rPr>
              <a:t>start address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#define  STACK_SIZE     </a:t>
            </a:r>
            <a:r>
              <a:rPr lang="en-GB" b="0" dirty="0" smtClean="0">
                <a:latin typeface="Lucida Console" panose="020B0609040504020204" pitchFamily="49" charset="0"/>
              </a:rPr>
              <a:t>0x5000</a:t>
            </a:r>
            <a:r>
              <a:rPr lang="en-GB" b="0" dirty="0">
                <a:latin typeface="Lucida Console" panose="020B0609040504020204" pitchFamily="49" charset="0"/>
              </a:rPr>
              <a:t>		</a:t>
            </a:r>
            <a:r>
              <a:rPr lang="en-GB" b="0" dirty="0" smtClean="0">
                <a:latin typeface="Lucida Console" panose="020B0609040504020204" pitchFamily="49" charset="0"/>
              </a:rPr>
              <a:t>// length </a:t>
            </a:r>
            <a:r>
              <a:rPr lang="en-GB" b="0" dirty="0">
                <a:latin typeface="Lucida Console" panose="020B0609040504020204" pitchFamily="49" charset="0"/>
              </a:rPr>
              <a:t>of the stack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#define  </a:t>
            </a:r>
            <a:r>
              <a:rPr lang="en-GB" b="0" dirty="0" smtClean="0">
                <a:latin typeface="Lucida Console" panose="020B0609040504020204" pitchFamily="49" charset="0"/>
              </a:rPr>
              <a:t>HEAP_BASE      0x10001000</a:t>
            </a:r>
            <a:r>
              <a:rPr lang="en-GB" b="0" dirty="0">
                <a:latin typeface="Lucida Console" panose="020B0609040504020204" pitchFamily="49" charset="0"/>
              </a:rPr>
              <a:t>		</a:t>
            </a:r>
            <a:r>
              <a:rPr lang="en-GB" b="0" dirty="0" smtClean="0">
                <a:latin typeface="Lucida Console" panose="020B0609040504020204" pitchFamily="49" charset="0"/>
              </a:rPr>
              <a:t>// heap </a:t>
            </a:r>
            <a:r>
              <a:rPr lang="en-GB" b="0" dirty="0">
                <a:latin typeface="Lucida Console" panose="020B0609040504020204" pitchFamily="49" charset="0"/>
              </a:rPr>
              <a:t>starts address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#define  </a:t>
            </a:r>
            <a:r>
              <a:rPr lang="en-GB" b="0" dirty="0" smtClean="0">
                <a:latin typeface="Lucida Console" panose="020B0609040504020204" pitchFamily="49" charset="0"/>
              </a:rPr>
              <a:t>HEAP_SIZE      0x10000 </a:t>
            </a:r>
            <a:r>
              <a:rPr lang="en-GB" b="0" dirty="0">
                <a:latin typeface="Lucida Console" panose="020B0609040504020204" pitchFamily="49" charset="0"/>
              </a:rPr>
              <a:t>– 0x6000	</a:t>
            </a:r>
            <a:r>
              <a:rPr lang="en-GB" b="0" dirty="0" smtClean="0">
                <a:latin typeface="Lucida Console" panose="020B0609040504020204" pitchFamily="49" charset="0"/>
              </a:rPr>
              <a:t>// heap </a:t>
            </a:r>
            <a:r>
              <a:rPr lang="en-GB" b="0" dirty="0">
                <a:latin typeface="Lucida Console" panose="020B0609040504020204" pitchFamily="49" charset="0"/>
              </a:rPr>
              <a:t>length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/* inker generated stack base addresses */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extern unsigned </a:t>
            </a:r>
            <a:r>
              <a:rPr lang="en-GB" b="0" dirty="0" err="1">
                <a:latin typeface="Lucida Console" panose="020B0609040504020204" pitchFamily="49" charset="0"/>
              </a:rPr>
              <a:t>int</a:t>
            </a:r>
            <a:r>
              <a:rPr lang="en-GB" b="0" dirty="0">
                <a:latin typeface="Lucida Console" panose="020B0609040504020204" pitchFamily="49" charset="0"/>
              </a:rPr>
              <a:t> Image$$ARM_LIB_STACK$$ZI$$Limit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extern unsigned </a:t>
            </a:r>
            <a:r>
              <a:rPr lang="en-GB" b="0" dirty="0" err="1">
                <a:latin typeface="Lucida Console" panose="020B0609040504020204" pitchFamily="49" charset="0"/>
              </a:rPr>
              <a:t>int</a:t>
            </a:r>
            <a:r>
              <a:rPr lang="en-GB" b="0" dirty="0">
                <a:latin typeface="Lucida Console" panose="020B0609040504020204" pitchFamily="49" charset="0"/>
              </a:rPr>
              <a:t> Image$$ARM_LIB_STACKHEAP$$ZI$$Limit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29294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Define Stack and Heap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655608" y="1147313"/>
            <a:ext cx="10651441" cy="681488"/>
          </a:xfrm>
        </p:spPr>
        <p:txBody>
          <a:bodyPr/>
          <a:lstStyle/>
          <a:p>
            <a:r>
              <a:rPr lang="en-GB" dirty="0" smtClean="0"/>
              <a:t>Define stack and heap in assembly language: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788905" y="1840721"/>
            <a:ext cx="10518144" cy="30226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none" lIns="108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GB" b="0" dirty="0" err="1">
                <a:latin typeface="Lucida Console" panose="020B0609040504020204" pitchFamily="49" charset="0"/>
              </a:rPr>
              <a:t>Stack_Size</a:t>
            </a:r>
            <a:r>
              <a:rPr lang="en-GB" b="0" dirty="0">
                <a:latin typeface="Lucida Console" panose="020B0609040504020204" pitchFamily="49" charset="0"/>
              </a:rPr>
              <a:t>       	 EQU     0x00000400		; 256KB of STACK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               	 </a:t>
            </a:r>
            <a:r>
              <a:rPr lang="en-GB" b="0" dirty="0" smtClean="0">
                <a:latin typeface="Lucida Console" panose="020B0609040504020204" pitchFamily="49" charset="0"/>
              </a:rPr>
              <a:t>AREA    STACK</a:t>
            </a:r>
            <a:r>
              <a:rPr lang="en-GB" b="0" dirty="0">
                <a:latin typeface="Lucida Console" panose="020B0609040504020204" pitchFamily="49" charset="0"/>
              </a:rPr>
              <a:t>, NOINIT, READWRITE, ALIGN=4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 err="1">
                <a:latin typeface="Lucida Console" panose="020B0609040504020204" pitchFamily="49" charset="0"/>
              </a:rPr>
              <a:t>Stack_Mem</a:t>
            </a:r>
            <a:r>
              <a:rPr lang="en-GB" b="0" dirty="0">
                <a:latin typeface="Lucida Console" panose="020B0609040504020204" pitchFamily="49" charset="0"/>
              </a:rPr>
              <a:t>       	</a:t>
            </a:r>
            <a:r>
              <a:rPr lang="en-GB" b="0" dirty="0" smtClean="0">
                <a:latin typeface="Lucida Console" panose="020B0609040504020204" pitchFamily="49" charset="0"/>
              </a:rPr>
              <a:t> SPACE   </a:t>
            </a:r>
            <a:r>
              <a:rPr lang="en-GB" b="0" dirty="0" err="1">
                <a:latin typeface="Lucida Console" panose="020B0609040504020204" pitchFamily="49" charset="0"/>
              </a:rPr>
              <a:t>Stack_Size</a:t>
            </a: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__</a:t>
            </a:r>
            <a:r>
              <a:rPr lang="en-GB" b="0" dirty="0" err="1">
                <a:latin typeface="Lucida Console" panose="020B0609040504020204" pitchFamily="49" charset="0"/>
              </a:rPr>
              <a:t>initial_sp</a:t>
            </a: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 err="1">
                <a:latin typeface="Lucida Console" panose="020B0609040504020204" pitchFamily="49" charset="0"/>
              </a:rPr>
              <a:t>Heap_Size</a:t>
            </a:r>
            <a:r>
              <a:rPr lang="en-GB" b="0" dirty="0">
                <a:latin typeface="Lucida Console" panose="020B0609040504020204" pitchFamily="49" charset="0"/>
              </a:rPr>
              <a:t>        </a:t>
            </a:r>
            <a:r>
              <a:rPr lang="en-GB" b="0" dirty="0" smtClean="0">
                <a:latin typeface="Lucida Console" panose="020B0609040504020204" pitchFamily="49" charset="0"/>
              </a:rPr>
              <a:t> EQU     </a:t>
            </a:r>
            <a:r>
              <a:rPr lang="en-GB" b="0" dirty="0">
                <a:latin typeface="Lucida Console" panose="020B0609040504020204" pitchFamily="49" charset="0"/>
              </a:rPr>
              <a:t>0x00000400 		; 1MB of HEAP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               	 </a:t>
            </a:r>
            <a:r>
              <a:rPr lang="en-GB" b="0" dirty="0" smtClean="0">
                <a:latin typeface="Lucida Console" panose="020B0609040504020204" pitchFamily="49" charset="0"/>
              </a:rPr>
              <a:t>AREA    </a:t>
            </a:r>
            <a:r>
              <a:rPr lang="en-GB" b="0" dirty="0">
                <a:latin typeface="Lucida Console" panose="020B0609040504020204" pitchFamily="49" charset="0"/>
              </a:rPr>
              <a:t>HEAP, NOINIT, READWRITE, ALIGN=4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__</a:t>
            </a:r>
            <a:r>
              <a:rPr lang="en-GB" b="0" dirty="0" err="1">
                <a:latin typeface="Lucida Console" panose="020B0609040504020204" pitchFamily="49" charset="0"/>
              </a:rPr>
              <a:t>heap_base</a:t>
            </a: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 err="1">
                <a:latin typeface="Lucida Console" panose="020B0609040504020204" pitchFamily="49" charset="0"/>
              </a:rPr>
              <a:t>Heap_Mem</a:t>
            </a:r>
            <a:r>
              <a:rPr lang="en-GB" b="0" dirty="0">
                <a:latin typeface="Lucida Console" panose="020B0609040504020204" pitchFamily="49" charset="0"/>
              </a:rPr>
              <a:t>        	</a:t>
            </a:r>
            <a:r>
              <a:rPr lang="en-GB" b="0" dirty="0" smtClean="0">
                <a:latin typeface="Lucida Console" panose="020B0609040504020204" pitchFamily="49" charset="0"/>
              </a:rPr>
              <a:t> SPACE   </a:t>
            </a:r>
            <a:r>
              <a:rPr lang="en-GB" b="0" dirty="0" err="1">
                <a:latin typeface="Lucida Console" panose="020B0609040504020204" pitchFamily="49" charset="0"/>
              </a:rPr>
              <a:t>Heap_Size</a:t>
            </a: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__</a:t>
            </a:r>
            <a:r>
              <a:rPr lang="en-GB" b="0" dirty="0" err="1">
                <a:latin typeface="Lucida Console" panose="020B0609040504020204" pitchFamily="49" charset="0"/>
              </a:rPr>
              <a:t>heap_limit</a:t>
            </a:r>
            <a:endParaRPr lang="en-GB" b="0" dirty="0"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51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Data Types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1488" y="1077691"/>
            <a:ext cx="10601864" cy="4680000"/>
          </a:xfrm>
        </p:spPr>
        <p:txBody>
          <a:bodyPr/>
          <a:lstStyle/>
          <a:p>
            <a:r>
              <a:rPr lang="en-GB" dirty="0" smtClean="0"/>
              <a:t>A number of standard data types are supported by the C language</a:t>
            </a:r>
          </a:p>
          <a:p>
            <a:r>
              <a:rPr lang="en-GB" dirty="0" smtClean="0"/>
              <a:t>However, their implementation is depending on the processor architecture and C compiler</a:t>
            </a:r>
          </a:p>
          <a:p>
            <a:r>
              <a:rPr lang="en-GB" dirty="0" smtClean="0"/>
              <a:t>In ARM programming, the data size is referred as byte, half word, word, and double word:</a:t>
            </a:r>
          </a:p>
          <a:p>
            <a:pPr lvl="1"/>
            <a:r>
              <a:rPr lang="en-GB" dirty="0" smtClean="0"/>
              <a:t>Byte: 8-bit;</a:t>
            </a:r>
          </a:p>
          <a:p>
            <a:pPr lvl="1"/>
            <a:r>
              <a:rPr lang="en-GB" dirty="0" smtClean="0"/>
              <a:t>Half word: 16-bit;</a:t>
            </a:r>
          </a:p>
          <a:p>
            <a:pPr lvl="1"/>
            <a:r>
              <a:rPr lang="en-GB" dirty="0" smtClean="0"/>
              <a:t>Word: 32-bit</a:t>
            </a:r>
          </a:p>
          <a:p>
            <a:pPr lvl="1"/>
            <a:r>
              <a:rPr lang="en-GB" dirty="0" smtClean="0"/>
              <a:t>Double word: 64-bit</a:t>
            </a:r>
          </a:p>
          <a:p>
            <a:r>
              <a:rPr lang="en-GB" dirty="0" smtClean="0"/>
              <a:t>The following table shows the implementation of different data types</a:t>
            </a:r>
          </a:p>
        </p:txBody>
      </p:sp>
    </p:spTree>
    <p:extLst>
      <p:ext uri="{BB962C8B-B14F-4D97-AF65-F5344CB8AC3E}">
        <p14:creationId xmlns:p14="http://schemas.microsoft.com/office/powerpoint/2010/main" val="132967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Data Types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8343037"/>
              </p:ext>
            </p:extLst>
          </p:nvPr>
        </p:nvGraphicFramePr>
        <p:xfrm>
          <a:off x="480297" y="1094823"/>
          <a:ext cx="11154707" cy="482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8677"/>
                <a:gridCol w="2794729"/>
                <a:gridCol w="2873427"/>
                <a:gridCol w="2697874"/>
              </a:tblGrid>
              <a:tr h="33528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Data type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Size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Signed range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Unsigned range</a:t>
                      </a:r>
                      <a:endParaRPr lang="en-GB" sz="1600" dirty="0"/>
                    </a:p>
                  </a:txBody>
                  <a:tcPr marL="116228" marR="116228"/>
                </a:tc>
              </a:tr>
              <a:tr h="33528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char, int8_t, uint8_t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Byte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-128 to 127 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 to 255</a:t>
                      </a:r>
                      <a:endParaRPr lang="en-GB" sz="1600" dirty="0"/>
                    </a:p>
                  </a:txBody>
                  <a:tcPr marL="116228" marR="116228"/>
                </a:tc>
              </a:tr>
              <a:tr h="579122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short, int16_t, uint16_t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Half word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-32768 to 32767 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 to 65535</a:t>
                      </a:r>
                      <a:endParaRPr lang="en-GB" sz="1600" dirty="0"/>
                    </a:p>
                  </a:txBody>
                  <a:tcPr marL="116228" marR="116228"/>
                </a:tc>
              </a:tr>
              <a:tr h="579122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int</a:t>
                      </a:r>
                      <a:r>
                        <a:rPr lang="en-GB" sz="1600" dirty="0" smtClean="0"/>
                        <a:t>, int32_t, uint32_t, long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Word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-2147483648 to 2147483647   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 to 4294967295</a:t>
                      </a:r>
                      <a:endParaRPr lang="en-GB" sz="1600" dirty="0"/>
                    </a:p>
                  </a:txBody>
                  <a:tcPr marL="116228" marR="116228"/>
                </a:tc>
              </a:tr>
              <a:tr h="5791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long </a:t>
                      </a:r>
                      <a:r>
                        <a:rPr lang="en-GB" sz="1600" dirty="0" err="1" smtClean="0"/>
                        <a:t>long</a:t>
                      </a:r>
                      <a:r>
                        <a:rPr lang="en-GB" sz="1600" dirty="0" smtClean="0"/>
                        <a:t>, int64_t, uint64_t</a:t>
                      </a:r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Double word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-2</a:t>
                      </a:r>
                      <a:r>
                        <a:rPr lang="en-GB" sz="1600" baseline="30000" dirty="0" smtClean="0"/>
                        <a:t>63</a:t>
                      </a:r>
                      <a:r>
                        <a:rPr lang="en-GB" sz="1600" baseline="0" dirty="0" smtClean="0"/>
                        <a:t> to </a:t>
                      </a:r>
                      <a:r>
                        <a:rPr lang="en-GB" sz="1600" dirty="0" smtClean="0"/>
                        <a:t>2</a:t>
                      </a:r>
                      <a:r>
                        <a:rPr lang="en-GB" sz="1600" baseline="30000" dirty="0" smtClean="0"/>
                        <a:t>63</a:t>
                      </a:r>
                      <a:r>
                        <a:rPr lang="en-GB" sz="1600" baseline="0" dirty="0" smtClean="0"/>
                        <a:t>-1</a:t>
                      </a:r>
                      <a:endParaRPr lang="en-GB" sz="1600" dirty="0" smtClean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0 </a:t>
                      </a:r>
                      <a:r>
                        <a:rPr lang="en-GB" sz="1600" baseline="0" dirty="0" smtClean="0"/>
                        <a:t>to </a:t>
                      </a:r>
                      <a:r>
                        <a:rPr lang="en-GB" sz="1600" dirty="0" smtClean="0"/>
                        <a:t>2</a:t>
                      </a:r>
                      <a:r>
                        <a:rPr lang="en-GB" sz="1600" baseline="30000" dirty="0" smtClean="0"/>
                        <a:t>64</a:t>
                      </a:r>
                      <a:r>
                        <a:rPr lang="en-GB" sz="1600" baseline="0" dirty="0" smtClean="0"/>
                        <a:t>-1</a:t>
                      </a:r>
                      <a:endParaRPr lang="en-GB" sz="1600" dirty="0" smtClean="0"/>
                    </a:p>
                  </a:txBody>
                  <a:tcPr marL="116228" marR="116228"/>
                </a:tc>
              </a:tr>
              <a:tr h="33528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float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Word</a:t>
                      </a:r>
                      <a:endParaRPr lang="en-GB" sz="1600" dirty="0"/>
                    </a:p>
                  </a:txBody>
                  <a:tcPr marL="116228" marR="116228"/>
                </a:tc>
                <a:tc gridSpan="2">
                  <a:txBody>
                    <a:bodyPr/>
                    <a:lstStyle/>
                    <a:p>
                      <a:r>
                        <a:rPr lang="en-GB" sz="1600" dirty="0" smtClean="0"/>
                        <a:t>-3.4028234 × 10</a:t>
                      </a:r>
                      <a:r>
                        <a:rPr lang="en-GB" sz="1600" baseline="30000" dirty="0" smtClean="0"/>
                        <a:t>38</a:t>
                      </a:r>
                      <a:r>
                        <a:rPr lang="en-GB" sz="1600" dirty="0" smtClean="0"/>
                        <a:t> to 3.4028234 × 10</a:t>
                      </a:r>
                      <a:r>
                        <a:rPr lang="en-GB" sz="1600" baseline="30000" dirty="0" smtClean="0"/>
                        <a:t>38</a:t>
                      </a:r>
                      <a:r>
                        <a:rPr lang="en-GB" sz="1600" dirty="0" smtClean="0"/>
                        <a:t> </a:t>
                      </a:r>
                      <a:endParaRPr lang="en-GB" sz="1600" dirty="0"/>
                    </a:p>
                  </a:txBody>
                  <a:tcPr marL="116228" marR="116228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791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double, long double</a:t>
                      </a:r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Double</a:t>
                      </a:r>
                      <a:r>
                        <a:rPr lang="en-GB" sz="1600" baseline="0" dirty="0" smtClean="0"/>
                        <a:t> word</a:t>
                      </a:r>
                      <a:endParaRPr lang="en-GB" sz="1600" dirty="0"/>
                    </a:p>
                  </a:txBody>
                  <a:tcPr marL="116228" marR="116228"/>
                </a:tc>
                <a:tc gridSpan="2">
                  <a:txBody>
                    <a:bodyPr/>
                    <a:lstStyle/>
                    <a:p>
                      <a:r>
                        <a:rPr lang="en-GB" sz="1600" dirty="0" smtClean="0"/>
                        <a:t>-1.7976931348623157 ×10</a:t>
                      </a:r>
                      <a:r>
                        <a:rPr lang="en-GB" sz="1600" baseline="30000" dirty="0" smtClean="0"/>
                        <a:t>308</a:t>
                      </a:r>
                      <a:r>
                        <a:rPr lang="en-GB" sz="1600" dirty="0" smtClean="0"/>
                        <a:t> to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1.7976931348623157 ×10</a:t>
                      </a:r>
                      <a:r>
                        <a:rPr lang="en-GB" sz="1600" baseline="30000" dirty="0" smtClean="0"/>
                        <a:t>308</a:t>
                      </a:r>
                      <a:r>
                        <a:rPr lang="en-GB" sz="1600" dirty="0" smtClean="0"/>
                        <a:t> </a:t>
                      </a:r>
                      <a:endParaRPr lang="en-GB" sz="1600" dirty="0"/>
                    </a:p>
                  </a:txBody>
                  <a:tcPr marL="116228" marR="116228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3528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pointers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Word</a:t>
                      </a:r>
                      <a:endParaRPr lang="en-GB" sz="1600" dirty="0"/>
                    </a:p>
                  </a:txBody>
                  <a:tcPr marL="116228" marR="116228"/>
                </a:tc>
                <a:tc gridSpan="2">
                  <a:txBody>
                    <a:bodyPr/>
                    <a:lstStyle/>
                    <a:p>
                      <a:r>
                        <a:rPr lang="en-GB" sz="1600" dirty="0" smtClean="0"/>
                        <a:t>0x00</a:t>
                      </a:r>
                      <a:r>
                        <a:rPr lang="en-GB" sz="1600" baseline="0" dirty="0" smtClean="0"/>
                        <a:t> to 0xFFFFFFFF</a:t>
                      </a:r>
                      <a:endParaRPr lang="en-GB" sz="1600" dirty="0"/>
                    </a:p>
                  </a:txBody>
                  <a:tcPr marL="116228" marR="116228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35281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enum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Byte/ half</a:t>
                      </a:r>
                      <a:r>
                        <a:rPr lang="en-GB" sz="1600" baseline="0" dirty="0" smtClean="0"/>
                        <a:t> word/ word</a:t>
                      </a:r>
                      <a:endParaRPr lang="en-GB" sz="1600" dirty="0"/>
                    </a:p>
                  </a:txBody>
                  <a:tcPr marL="116228" marR="116228"/>
                </a:tc>
                <a:tc gridSpan="2">
                  <a:txBody>
                    <a:bodyPr/>
                    <a:lstStyle/>
                    <a:p>
                      <a:r>
                        <a:rPr lang="en-GB" sz="1600" dirty="0" smtClean="0"/>
                        <a:t>Smallest possible data type</a:t>
                      </a:r>
                      <a:endParaRPr lang="en-GB" sz="1600" dirty="0"/>
                    </a:p>
                  </a:txBody>
                  <a:tcPr marL="116228" marR="116228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97826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bool (C++),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_bool(C)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Byte</a:t>
                      </a:r>
                      <a:endParaRPr lang="en-GB" sz="1600" dirty="0"/>
                    </a:p>
                  </a:txBody>
                  <a:tcPr marL="116228" marR="116228"/>
                </a:tc>
                <a:tc gridSpan="2">
                  <a:txBody>
                    <a:bodyPr/>
                    <a:lstStyle/>
                    <a:p>
                      <a:r>
                        <a:rPr lang="en-GB" sz="1600" dirty="0" smtClean="0"/>
                        <a:t>True</a:t>
                      </a:r>
                      <a:r>
                        <a:rPr lang="en-GB" sz="1600" baseline="0" dirty="0" smtClean="0"/>
                        <a:t> or false</a:t>
                      </a:r>
                      <a:endParaRPr lang="en-GB" sz="1600" dirty="0"/>
                    </a:p>
                  </a:txBody>
                  <a:tcPr marL="116228" marR="116228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35281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wchar_t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Half word</a:t>
                      </a:r>
                      <a:endParaRPr lang="en-GB" sz="1600" dirty="0"/>
                    </a:p>
                  </a:txBody>
                  <a:tcPr marL="116228" marR="116228"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0 to 65535</a:t>
                      </a:r>
                    </a:p>
                  </a:txBody>
                  <a:tcPr marL="116228" marR="116228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569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Module Syllabus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704100" y="1061050"/>
            <a:ext cx="10812163" cy="4942935"/>
          </a:xfrm>
        </p:spPr>
        <p:txBody>
          <a:bodyPr/>
          <a:lstStyle/>
          <a:p>
            <a:r>
              <a:rPr lang="en-GB" sz="2000" dirty="0"/>
              <a:t>Program </a:t>
            </a:r>
            <a:r>
              <a:rPr lang="en-GB" sz="2000" dirty="0" smtClean="0"/>
              <a:t>Code</a:t>
            </a:r>
          </a:p>
          <a:p>
            <a:pPr lvl="1"/>
            <a:r>
              <a:rPr lang="en-GB" sz="1600" dirty="0" smtClean="0"/>
              <a:t>C </a:t>
            </a:r>
            <a:r>
              <a:rPr lang="en-GB" sz="1600" dirty="0"/>
              <a:t>Language vs. Assembly Language</a:t>
            </a:r>
            <a:endParaRPr lang="en-GB" sz="1600" dirty="0" smtClean="0"/>
          </a:p>
          <a:p>
            <a:pPr lvl="1"/>
            <a:r>
              <a:rPr lang="en-GB" sz="1600" dirty="0" smtClean="0"/>
              <a:t>Program-Generation Flow</a:t>
            </a:r>
          </a:p>
          <a:p>
            <a:pPr lvl="1"/>
            <a:r>
              <a:rPr lang="en-GB" sz="1600" dirty="0" smtClean="0"/>
              <a:t>Cortex-M4 </a:t>
            </a:r>
            <a:r>
              <a:rPr lang="en-GB" sz="1600" dirty="0"/>
              <a:t>Program Image</a:t>
            </a:r>
            <a:endParaRPr lang="en-GB" sz="1600" dirty="0" smtClean="0"/>
          </a:p>
          <a:p>
            <a:r>
              <a:rPr lang="en-GB" sz="2000" dirty="0" smtClean="0"/>
              <a:t>Program Data</a:t>
            </a:r>
          </a:p>
          <a:p>
            <a:pPr lvl="1"/>
            <a:r>
              <a:rPr lang="en-GB" sz="1600" dirty="0"/>
              <a:t>How is Data Stored in </a:t>
            </a:r>
            <a:r>
              <a:rPr lang="en-GB" sz="1600" dirty="0" smtClean="0"/>
              <a:t>RAM</a:t>
            </a:r>
          </a:p>
          <a:p>
            <a:pPr lvl="1"/>
            <a:r>
              <a:rPr lang="en-GB" sz="1600" dirty="0" smtClean="0"/>
              <a:t>Data Types</a:t>
            </a:r>
          </a:p>
          <a:p>
            <a:pPr lvl="1"/>
            <a:r>
              <a:rPr lang="en-GB" sz="1600" dirty="0" smtClean="0"/>
              <a:t>Accessing Data using C and Assembly</a:t>
            </a:r>
          </a:p>
          <a:p>
            <a:r>
              <a:rPr lang="en-GB" sz="2000" dirty="0"/>
              <a:t>Mixed Assembly and </a:t>
            </a:r>
            <a:r>
              <a:rPr lang="en-GB" sz="2000" dirty="0" smtClean="0"/>
              <a:t>C Programming</a:t>
            </a:r>
          </a:p>
          <a:p>
            <a:pPr lvl="1"/>
            <a:r>
              <a:rPr lang="en-GB" sz="1600" dirty="0"/>
              <a:t>Calling a C Function from </a:t>
            </a:r>
            <a:r>
              <a:rPr lang="en-GB" sz="1600" dirty="0" smtClean="0"/>
              <a:t>Assembly</a:t>
            </a:r>
          </a:p>
          <a:p>
            <a:pPr lvl="1"/>
            <a:r>
              <a:rPr lang="en-GB" sz="1600" dirty="0" smtClean="0"/>
              <a:t>Calling </a:t>
            </a:r>
            <a:r>
              <a:rPr lang="en-GB" sz="1600" dirty="0"/>
              <a:t>an Assembly Function from </a:t>
            </a:r>
            <a:r>
              <a:rPr lang="en-GB" sz="1600" dirty="0" smtClean="0"/>
              <a:t>C</a:t>
            </a:r>
          </a:p>
          <a:p>
            <a:pPr lvl="1"/>
            <a:r>
              <a:rPr lang="en-GB" sz="1600" dirty="0" smtClean="0"/>
              <a:t>Embedded Assembly</a:t>
            </a:r>
          </a:p>
        </p:txBody>
      </p:sp>
    </p:spTree>
    <p:extLst>
      <p:ext uri="{BB962C8B-B14F-4D97-AF65-F5344CB8AC3E}">
        <p14:creationId xmlns:p14="http://schemas.microsoft.com/office/powerpoint/2010/main" val="62634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Data Types</a:t>
            </a:r>
            <a:r>
              <a:rPr lang="en-US" smtClean="0"/>
              <a:t> and Class Qualifiers</a:t>
            </a:r>
            <a:endParaRPr lang="en-GB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664235" y="1155329"/>
            <a:ext cx="10394830" cy="4680000"/>
          </a:xfrm>
        </p:spPr>
        <p:txBody>
          <a:bodyPr/>
          <a:lstStyle/>
          <a:p>
            <a:r>
              <a:rPr lang="en-GB" dirty="0" err="1" smtClean="0"/>
              <a:t>Const</a:t>
            </a:r>
            <a:endParaRPr lang="en-GB" dirty="0" smtClean="0"/>
          </a:p>
          <a:p>
            <a:pPr lvl="1"/>
            <a:r>
              <a:rPr lang="en-GB" dirty="0" smtClean="0"/>
              <a:t>Never written by program, can be put in ROM to save RAM</a:t>
            </a:r>
          </a:p>
          <a:p>
            <a:endParaRPr lang="en-GB" dirty="0" smtClean="0"/>
          </a:p>
          <a:p>
            <a:r>
              <a:rPr lang="en-GB" dirty="0" smtClean="0"/>
              <a:t>Volatile</a:t>
            </a:r>
          </a:p>
          <a:p>
            <a:pPr lvl="1"/>
            <a:r>
              <a:rPr lang="en-GB" dirty="0" smtClean="0"/>
              <a:t>Can be changed outside of normal program flow: ISR, hardware register</a:t>
            </a:r>
          </a:p>
          <a:p>
            <a:pPr lvl="1"/>
            <a:r>
              <a:rPr lang="en-GB" dirty="0" smtClean="0"/>
              <a:t>Compiler must be careful with optimizations</a:t>
            </a:r>
          </a:p>
          <a:p>
            <a:endParaRPr lang="en-GB" dirty="0" smtClean="0"/>
          </a:p>
          <a:p>
            <a:r>
              <a:rPr lang="en-GB" dirty="0" smtClean="0"/>
              <a:t>Static</a:t>
            </a:r>
          </a:p>
          <a:p>
            <a:pPr lvl="1"/>
            <a:r>
              <a:rPr lang="en-GB" dirty="0" smtClean="0"/>
              <a:t>Declared within function, retains value between function invocations</a:t>
            </a:r>
          </a:p>
          <a:p>
            <a:pPr lvl="1"/>
            <a:r>
              <a:rPr lang="en-GB" dirty="0" smtClean="0"/>
              <a:t>Scope is limited to function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95001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Example of Data Storage</a:t>
            </a:r>
          </a:p>
        </p:txBody>
      </p:sp>
      <p:cxnSp>
        <p:nvCxnSpPr>
          <p:cNvPr id="34" name="Straight Arrow Connector 33"/>
          <p:cNvCxnSpPr>
            <a:stCxn id="24" idx="2"/>
          </p:cNvCxnSpPr>
          <p:nvPr/>
        </p:nvCxnSpPr>
        <p:spPr>
          <a:xfrm flipH="1" flipV="1">
            <a:off x="3294365" y="1982788"/>
            <a:ext cx="1320386" cy="1"/>
          </a:xfrm>
          <a:prstGeom prst="straightConnector1">
            <a:avLst/>
          </a:prstGeom>
          <a:ln w="12700">
            <a:solidFill>
              <a:schemeClr val="bg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436" name="Group 6"/>
          <p:cNvGrpSpPr>
            <a:grpSpLocks/>
          </p:cNvGrpSpPr>
          <p:nvPr/>
        </p:nvGrpSpPr>
        <p:grpSpPr bwMode="auto">
          <a:xfrm>
            <a:off x="907696" y="1482726"/>
            <a:ext cx="2386667" cy="3387725"/>
            <a:chOff x="533400" y="1298109"/>
            <a:chExt cx="1790700" cy="4114800"/>
          </a:xfrm>
        </p:grpSpPr>
        <p:sp>
          <p:nvSpPr>
            <p:cNvPr id="31" name="Rectangle 30"/>
            <p:cNvSpPr/>
            <p:nvPr/>
          </p:nvSpPr>
          <p:spPr>
            <a:xfrm>
              <a:off x="533400" y="4360106"/>
              <a:ext cx="1790700" cy="1052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ysClr val="windowText" lastClr="000000"/>
                  </a:solidFill>
                  <a:latin typeface="+mj-lt"/>
                  <a:cs typeface="Calibri" pitchFamily="34" charset="0"/>
                </a:rPr>
                <a:t>Heap data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33400" y="2312347"/>
              <a:ext cx="1790700" cy="1052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ysClr val="windowText" lastClr="000000"/>
                  </a:solidFill>
                  <a:latin typeface="+mj-lt"/>
                  <a:cs typeface="Calibri" pitchFamily="34" charset="0"/>
                </a:rPr>
                <a:t>Initialized static data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33400" y="3359366"/>
              <a:ext cx="1790700" cy="105087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ysClr val="windowText" lastClr="000000"/>
                  </a:solidFill>
                  <a:latin typeface="+mj-lt"/>
                  <a:cs typeface="Calibri" pitchFamily="34" charset="0"/>
                </a:rPr>
                <a:t>Stack data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33400" y="1298109"/>
              <a:ext cx="1790700" cy="1052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ysClr val="windowText" lastClr="000000"/>
                  </a:solidFill>
                  <a:latin typeface="+mj-lt"/>
                  <a:cs typeface="Calibri" pitchFamily="34" charset="0"/>
                </a:rPr>
                <a:t>Zero-Initialized static data</a:t>
              </a:r>
            </a:p>
          </p:txBody>
        </p:sp>
      </p:grpSp>
      <p:sp>
        <p:nvSpPr>
          <p:cNvPr id="18437" name="TextBox 65"/>
          <p:cNvSpPr txBox="1">
            <a:spLocks noChangeArrowheads="1"/>
          </p:cNvSpPr>
          <p:nvPr/>
        </p:nvSpPr>
        <p:spPr bwMode="auto">
          <a:xfrm>
            <a:off x="765935" y="5010151"/>
            <a:ext cx="295159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Usually stored in volatile memories, e.g. SRAM</a:t>
            </a:r>
          </a:p>
        </p:txBody>
      </p:sp>
      <p:sp>
        <p:nvSpPr>
          <p:cNvPr id="18438" name="TextBox 65"/>
          <p:cNvSpPr txBox="1">
            <a:spLocks noChangeArrowheads="1"/>
          </p:cNvSpPr>
          <p:nvPr/>
        </p:nvSpPr>
        <p:spPr bwMode="auto">
          <a:xfrm>
            <a:off x="8323714" y="5013326"/>
            <a:ext cx="338534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Usually stored in non-volatile memories, e.g. FLASH</a:t>
            </a:r>
          </a:p>
        </p:txBody>
      </p:sp>
      <p:cxnSp>
        <p:nvCxnSpPr>
          <p:cNvPr id="55" name="Straight Arrow Connector 54"/>
          <p:cNvCxnSpPr>
            <a:stCxn id="73" idx="3"/>
          </p:cNvCxnSpPr>
          <p:nvPr/>
        </p:nvCxnSpPr>
        <p:spPr>
          <a:xfrm flipV="1">
            <a:off x="6531017" y="1900238"/>
            <a:ext cx="2357627" cy="181770"/>
          </a:xfrm>
          <a:prstGeom prst="straightConnector1">
            <a:avLst/>
          </a:prstGeom>
          <a:ln w="12700">
            <a:solidFill>
              <a:schemeClr val="bg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71" idx="2"/>
            <a:endCxn id="39" idx="1"/>
          </p:cNvCxnSpPr>
          <p:nvPr/>
        </p:nvCxnSpPr>
        <p:spPr>
          <a:xfrm flipV="1">
            <a:off x="4919328" y="2509839"/>
            <a:ext cx="3969316" cy="9525"/>
          </a:xfrm>
          <a:prstGeom prst="straightConnector1">
            <a:avLst/>
          </a:prstGeom>
          <a:ln w="12700">
            <a:solidFill>
              <a:schemeClr val="bg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68" idx="2"/>
          </p:cNvCxnSpPr>
          <p:nvPr/>
        </p:nvCxnSpPr>
        <p:spPr>
          <a:xfrm flipH="1">
            <a:off x="3349069" y="2509839"/>
            <a:ext cx="1062152" cy="34925"/>
          </a:xfrm>
          <a:prstGeom prst="straightConnector1">
            <a:avLst/>
          </a:prstGeom>
          <a:ln w="12700">
            <a:solidFill>
              <a:schemeClr val="bg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3294364" y="3081339"/>
            <a:ext cx="1220839" cy="331787"/>
          </a:xfrm>
          <a:prstGeom prst="straightConnector1">
            <a:avLst/>
          </a:prstGeom>
          <a:ln w="12700">
            <a:solidFill>
              <a:schemeClr val="bg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endCxn id="33" idx="3"/>
          </p:cNvCxnSpPr>
          <p:nvPr/>
        </p:nvCxnSpPr>
        <p:spPr>
          <a:xfrm flipH="1">
            <a:off x="3294364" y="3352801"/>
            <a:ext cx="1612270" cy="258763"/>
          </a:xfrm>
          <a:prstGeom prst="straightConnector1">
            <a:avLst/>
          </a:prstGeom>
          <a:ln w="12700">
            <a:solidFill>
              <a:schemeClr val="bg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82" idx="3"/>
          </p:cNvCxnSpPr>
          <p:nvPr/>
        </p:nvCxnSpPr>
        <p:spPr>
          <a:xfrm>
            <a:off x="7024588" y="4306888"/>
            <a:ext cx="1864056" cy="119062"/>
          </a:xfrm>
          <a:prstGeom prst="straightConnector1">
            <a:avLst/>
          </a:prstGeom>
          <a:ln w="12700">
            <a:solidFill>
              <a:schemeClr val="bg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 bwMode="auto">
          <a:xfrm>
            <a:off x="4260347" y="1662114"/>
            <a:ext cx="708807" cy="320675"/>
          </a:xfrm>
          <a:prstGeom prst="roundRect">
            <a:avLst/>
          </a:prstGeom>
          <a:noFill/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dirty="0">
              <a:cs typeface="+mn-cs"/>
            </a:endParaRPr>
          </a:p>
        </p:txBody>
      </p:sp>
      <p:sp>
        <p:nvSpPr>
          <p:cNvPr id="68" name="Rounded Rectangle 67"/>
          <p:cNvSpPr/>
          <p:nvPr/>
        </p:nvSpPr>
        <p:spPr bwMode="auto">
          <a:xfrm>
            <a:off x="4252532" y="2238376"/>
            <a:ext cx="317376" cy="271463"/>
          </a:xfrm>
          <a:prstGeom prst="roundRect">
            <a:avLst/>
          </a:prstGeom>
          <a:noFill/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+mn-cs"/>
            </a:endParaRPr>
          </a:p>
        </p:txBody>
      </p:sp>
      <p:sp>
        <p:nvSpPr>
          <p:cNvPr id="71" name="Rounded Rectangle 70"/>
          <p:cNvSpPr/>
          <p:nvPr/>
        </p:nvSpPr>
        <p:spPr bwMode="auto">
          <a:xfrm>
            <a:off x="4667544" y="2236789"/>
            <a:ext cx="503570" cy="282575"/>
          </a:xfrm>
          <a:prstGeom prst="roundRect">
            <a:avLst/>
          </a:prstGeom>
          <a:noFill/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+mn-cs"/>
            </a:endParaRPr>
          </a:p>
        </p:txBody>
      </p:sp>
      <p:sp>
        <p:nvSpPr>
          <p:cNvPr id="73" name="Rounded Rectangle 72"/>
          <p:cNvSpPr/>
          <p:nvPr/>
        </p:nvSpPr>
        <p:spPr bwMode="auto">
          <a:xfrm>
            <a:off x="5282671" y="1935164"/>
            <a:ext cx="1248346" cy="293687"/>
          </a:xfrm>
          <a:prstGeom prst="roundRect">
            <a:avLst/>
          </a:prstGeom>
          <a:noFill/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+mn-cs"/>
            </a:endParaRPr>
          </a:p>
        </p:txBody>
      </p:sp>
      <p:sp>
        <p:nvSpPr>
          <p:cNvPr id="78" name="Rounded Rectangle 77"/>
          <p:cNvSpPr/>
          <p:nvPr/>
        </p:nvSpPr>
        <p:spPr bwMode="auto">
          <a:xfrm>
            <a:off x="4483466" y="2774950"/>
            <a:ext cx="317376" cy="306388"/>
          </a:xfrm>
          <a:prstGeom prst="roundRect">
            <a:avLst/>
          </a:prstGeom>
          <a:noFill/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+mn-cs"/>
            </a:endParaRPr>
          </a:p>
        </p:txBody>
      </p:sp>
      <p:sp>
        <p:nvSpPr>
          <p:cNvPr id="80" name="Rounded Rectangle 79"/>
          <p:cNvSpPr/>
          <p:nvPr/>
        </p:nvSpPr>
        <p:spPr bwMode="auto">
          <a:xfrm>
            <a:off x="4730508" y="3046414"/>
            <a:ext cx="982538" cy="306387"/>
          </a:xfrm>
          <a:prstGeom prst="roundRect">
            <a:avLst/>
          </a:prstGeom>
          <a:noFill/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+mn-cs"/>
            </a:endParaRPr>
          </a:p>
        </p:txBody>
      </p:sp>
      <p:sp>
        <p:nvSpPr>
          <p:cNvPr id="82" name="Rounded Rectangle 81"/>
          <p:cNvSpPr/>
          <p:nvPr/>
        </p:nvSpPr>
        <p:spPr bwMode="auto">
          <a:xfrm>
            <a:off x="3912189" y="4178301"/>
            <a:ext cx="3112400" cy="257175"/>
          </a:xfrm>
          <a:prstGeom prst="roundRect">
            <a:avLst/>
          </a:prstGeom>
          <a:noFill/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+mn-cs"/>
            </a:endParaRPr>
          </a:p>
        </p:txBody>
      </p:sp>
      <p:grpSp>
        <p:nvGrpSpPr>
          <p:cNvPr id="18452" name="Group 82"/>
          <p:cNvGrpSpPr>
            <a:grpSpLocks/>
          </p:cNvGrpSpPr>
          <p:nvPr/>
        </p:nvGrpSpPr>
        <p:grpSpPr bwMode="auto">
          <a:xfrm>
            <a:off x="8888645" y="1482726"/>
            <a:ext cx="2388783" cy="3387725"/>
            <a:chOff x="6604001" y="1482038"/>
            <a:chExt cx="1792287" cy="3498450"/>
          </a:xfrm>
        </p:grpSpPr>
        <p:sp>
          <p:nvSpPr>
            <p:cNvPr id="38" name="Rectangle 37"/>
            <p:cNvSpPr/>
            <p:nvPr/>
          </p:nvSpPr>
          <p:spPr>
            <a:xfrm>
              <a:off x="6605588" y="4324734"/>
              <a:ext cx="1790700" cy="6557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ysClr val="windowText" lastClr="000000"/>
                  </a:solidFill>
                  <a:cs typeface="Calibri" pitchFamily="34" charset="0"/>
                </a:rPr>
                <a:t>Runtime Library Code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604001" y="2190253"/>
              <a:ext cx="1790700" cy="7082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ysClr val="windowText" lastClr="000000"/>
                  </a:solidFill>
                  <a:cs typeface="Calibri" pitchFamily="34" charset="0"/>
                </a:rPr>
                <a:t>Initialization Data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604001" y="1482038"/>
              <a:ext cx="1790700" cy="7082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ysClr val="windowText" lastClr="000000"/>
                  </a:solidFill>
                  <a:latin typeface="+mj-lt"/>
                  <a:cs typeface="Calibri" pitchFamily="34" charset="0"/>
                </a:rPr>
                <a:t>Constant data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6604001" y="3616519"/>
              <a:ext cx="1790700" cy="7082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ysClr val="windowText" lastClr="000000"/>
                  </a:solidFill>
                  <a:cs typeface="Calibri" pitchFamily="34" charset="0"/>
                </a:rPr>
                <a:t>Program code</a:t>
              </a:r>
            </a:p>
            <a:p>
              <a:pPr algn="ctr">
                <a:defRPr/>
              </a:pPr>
              <a:r>
                <a:rPr lang="en-US" dirty="0">
                  <a:solidFill>
                    <a:sysClr val="windowText" lastClr="000000"/>
                  </a:solidFill>
                  <a:cs typeface="Calibri" pitchFamily="34" charset="0"/>
                </a:rPr>
                <a:t>.text</a:t>
              </a: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6604001" y="2901746"/>
              <a:ext cx="1790700" cy="7082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ysClr val="windowText" lastClr="000000"/>
                  </a:solidFill>
                  <a:cs typeface="Calibri" pitchFamily="34" charset="0"/>
                </a:rPr>
                <a:t>Startup Code</a:t>
              </a:r>
            </a:p>
          </p:txBody>
        </p:sp>
      </p:grpSp>
      <p:sp>
        <p:nvSpPr>
          <p:cNvPr id="110" name="Rounded Rectangle 109"/>
          <p:cNvSpPr/>
          <p:nvPr/>
        </p:nvSpPr>
        <p:spPr bwMode="auto">
          <a:xfrm>
            <a:off x="3874103" y="3622676"/>
            <a:ext cx="1167944" cy="244475"/>
          </a:xfrm>
          <a:prstGeom prst="roundRect">
            <a:avLst/>
          </a:prstGeom>
          <a:noFill/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+mn-cs"/>
            </a:endParaRPr>
          </a:p>
        </p:txBody>
      </p:sp>
      <p:cxnSp>
        <p:nvCxnSpPr>
          <p:cNvPr id="111" name="Straight Arrow Connector 110"/>
          <p:cNvCxnSpPr/>
          <p:nvPr/>
        </p:nvCxnSpPr>
        <p:spPr>
          <a:xfrm flipH="1">
            <a:off x="3296479" y="3803650"/>
            <a:ext cx="577625" cy="431800"/>
          </a:xfrm>
          <a:prstGeom prst="straightConnector1">
            <a:avLst/>
          </a:prstGeom>
          <a:ln w="12700">
            <a:solidFill>
              <a:schemeClr val="bg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ounded Rectangle 113"/>
          <p:cNvSpPr/>
          <p:nvPr/>
        </p:nvSpPr>
        <p:spPr bwMode="auto">
          <a:xfrm>
            <a:off x="3905841" y="3917950"/>
            <a:ext cx="1747684" cy="203200"/>
          </a:xfrm>
          <a:prstGeom prst="roundRect">
            <a:avLst/>
          </a:prstGeom>
          <a:noFill/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+mn-cs"/>
            </a:endParaRPr>
          </a:p>
        </p:txBody>
      </p:sp>
      <p:cxnSp>
        <p:nvCxnSpPr>
          <p:cNvPr id="122" name="Straight Arrow Connector 121"/>
          <p:cNvCxnSpPr/>
          <p:nvPr/>
        </p:nvCxnSpPr>
        <p:spPr>
          <a:xfrm>
            <a:off x="5653524" y="3995738"/>
            <a:ext cx="3235120" cy="0"/>
          </a:xfrm>
          <a:prstGeom prst="straightConnector1">
            <a:avLst/>
          </a:prstGeom>
          <a:ln w="12700">
            <a:solidFill>
              <a:schemeClr val="bg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59" name="TextBox 28"/>
          <p:cNvSpPr txBox="1">
            <a:spLocks noChangeArrowheads="1"/>
          </p:cNvSpPr>
          <p:nvPr/>
        </p:nvSpPr>
        <p:spPr bwMode="auto">
          <a:xfrm>
            <a:off x="3757836" y="1630364"/>
            <a:ext cx="4393610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sz="1800" spc="300" dirty="0" err="1" smtClean="0">
                <a:latin typeface="Cambria" pitchFamily="18" charset="0"/>
                <a:cs typeface="+mn-cs"/>
              </a:rPr>
              <a:t>int</a:t>
            </a:r>
            <a:r>
              <a:rPr lang="en-US" sz="1800" spc="300" dirty="0" smtClean="0">
                <a:latin typeface="Cambria" pitchFamily="18" charset="0"/>
                <a:cs typeface="+mn-cs"/>
              </a:rPr>
              <a:t> a, b;</a:t>
            </a:r>
          </a:p>
          <a:p>
            <a:pPr eaLnBrk="1" hangingPunct="1">
              <a:defRPr/>
            </a:pPr>
            <a:r>
              <a:rPr lang="en-US" sz="1800" spc="300" dirty="0" err="1" smtClean="0">
                <a:latin typeface="Cambria" pitchFamily="18" charset="0"/>
                <a:cs typeface="+mn-cs"/>
              </a:rPr>
              <a:t>const</a:t>
            </a:r>
            <a:r>
              <a:rPr lang="en-US" sz="1800" spc="300" dirty="0" smtClean="0">
                <a:latin typeface="Cambria" pitchFamily="18" charset="0"/>
                <a:cs typeface="+mn-cs"/>
              </a:rPr>
              <a:t> char c=123;</a:t>
            </a:r>
          </a:p>
          <a:p>
            <a:pPr eaLnBrk="1" hangingPunct="1">
              <a:defRPr/>
            </a:pPr>
            <a:r>
              <a:rPr lang="en-US" sz="1800" spc="300" dirty="0" err="1" smtClean="0">
                <a:latin typeface="Cambria" pitchFamily="18" charset="0"/>
                <a:cs typeface="+mn-cs"/>
              </a:rPr>
              <a:t>int</a:t>
            </a:r>
            <a:r>
              <a:rPr lang="en-US" sz="1800" spc="300" dirty="0" smtClean="0">
                <a:latin typeface="Cambria" pitchFamily="18" charset="0"/>
                <a:cs typeface="+mn-cs"/>
              </a:rPr>
              <a:t> d=31;</a:t>
            </a:r>
          </a:p>
          <a:p>
            <a:pPr eaLnBrk="1" hangingPunct="1">
              <a:defRPr/>
            </a:pPr>
            <a:r>
              <a:rPr lang="en-US" sz="1800" spc="300" dirty="0" smtClean="0">
                <a:latin typeface="Cambria" pitchFamily="18" charset="0"/>
                <a:cs typeface="+mn-cs"/>
              </a:rPr>
              <a:t>void main(void) {</a:t>
            </a:r>
          </a:p>
          <a:p>
            <a:pPr eaLnBrk="1" hangingPunct="1">
              <a:defRPr/>
            </a:pPr>
            <a:r>
              <a:rPr lang="en-US" sz="1800" spc="300" dirty="0" smtClean="0">
                <a:latin typeface="Cambria" pitchFamily="18" charset="0"/>
                <a:cs typeface="+mn-cs"/>
              </a:rPr>
              <a:t>   </a:t>
            </a:r>
            <a:r>
              <a:rPr lang="en-US" sz="1800" spc="300" dirty="0" err="1" smtClean="0">
                <a:latin typeface="Cambria" pitchFamily="18" charset="0"/>
                <a:cs typeface="+mn-cs"/>
              </a:rPr>
              <a:t>int</a:t>
            </a:r>
            <a:r>
              <a:rPr lang="en-US" sz="1800" spc="300" dirty="0" smtClean="0">
                <a:latin typeface="Cambria" pitchFamily="18" charset="0"/>
                <a:cs typeface="+mn-cs"/>
              </a:rPr>
              <a:t> </a:t>
            </a:r>
            <a:r>
              <a:rPr lang="en-US" sz="1800" spc="300" dirty="0" err="1" smtClean="0">
                <a:latin typeface="Cambria" pitchFamily="18" charset="0"/>
                <a:cs typeface="+mn-cs"/>
              </a:rPr>
              <a:t>i</a:t>
            </a:r>
            <a:r>
              <a:rPr lang="en-US" sz="1800" spc="300" dirty="0" smtClean="0">
                <a:latin typeface="Cambria" pitchFamily="18" charset="0"/>
                <a:cs typeface="+mn-cs"/>
              </a:rPr>
              <a:t>;</a:t>
            </a:r>
          </a:p>
          <a:p>
            <a:pPr eaLnBrk="1" hangingPunct="1">
              <a:defRPr/>
            </a:pPr>
            <a:r>
              <a:rPr lang="en-US" sz="1800" spc="300" dirty="0" smtClean="0">
                <a:latin typeface="Cambria" pitchFamily="18" charset="0"/>
                <a:cs typeface="+mn-cs"/>
              </a:rPr>
              <a:t>   char f[32];</a:t>
            </a:r>
          </a:p>
          <a:p>
            <a:pPr eaLnBrk="1" hangingPunct="1">
              <a:defRPr/>
            </a:pPr>
            <a:r>
              <a:rPr lang="en-US" sz="1800" spc="300" dirty="0" smtClean="0">
                <a:latin typeface="Cambria" pitchFamily="18" charset="0"/>
                <a:cs typeface="+mn-cs"/>
              </a:rPr>
              <a:t>   </a:t>
            </a:r>
            <a:r>
              <a:rPr lang="en-GB" sz="1800" spc="300" dirty="0" err="1" smtClean="0">
                <a:latin typeface="Cambria" pitchFamily="18" charset="0"/>
                <a:cs typeface="+mn-cs"/>
              </a:rPr>
              <a:t>int</a:t>
            </a:r>
            <a:r>
              <a:rPr lang="en-GB" sz="1800" spc="300" dirty="0" smtClean="0">
                <a:latin typeface="Cambria" pitchFamily="18" charset="0"/>
                <a:cs typeface="+mn-cs"/>
              </a:rPr>
              <a:t> *array;</a:t>
            </a:r>
          </a:p>
          <a:p>
            <a:pPr eaLnBrk="1" hangingPunct="1">
              <a:defRPr/>
            </a:pPr>
            <a:r>
              <a:rPr lang="en-GB" sz="1800" spc="300" dirty="0" smtClean="0">
                <a:latin typeface="Cambria" pitchFamily="18" charset="0"/>
                <a:cs typeface="+mn-cs"/>
              </a:rPr>
              <a:t>   array =(</a:t>
            </a:r>
            <a:r>
              <a:rPr lang="en-GB" sz="1800" spc="300" dirty="0" err="1" smtClean="0">
                <a:latin typeface="Cambria" pitchFamily="18" charset="0"/>
                <a:cs typeface="+mn-cs"/>
              </a:rPr>
              <a:t>int</a:t>
            </a:r>
            <a:r>
              <a:rPr lang="en-GB" sz="1800" spc="300" dirty="0" smtClean="0">
                <a:latin typeface="Cambria" pitchFamily="18" charset="0"/>
                <a:cs typeface="+mn-cs"/>
              </a:rPr>
              <a:t>*)</a:t>
            </a:r>
            <a:r>
              <a:rPr lang="en-GB" sz="1800" spc="300" dirty="0" err="1" smtClean="0">
                <a:latin typeface="Cambria" pitchFamily="18" charset="0"/>
                <a:cs typeface="+mn-cs"/>
              </a:rPr>
              <a:t>malloc</a:t>
            </a:r>
            <a:r>
              <a:rPr lang="en-GB" sz="1800" spc="300" dirty="0" smtClean="0">
                <a:latin typeface="Cambria" pitchFamily="18" charset="0"/>
                <a:cs typeface="+mn-cs"/>
              </a:rPr>
              <a:t>(128);</a:t>
            </a:r>
            <a:endParaRPr lang="en-US" sz="1800" spc="300" dirty="0" smtClean="0">
              <a:latin typeface="Cambria" pitchFamily="18" charset="0"/>
              <a:cs typeface="+mn-cs"/>
            </a:endParaRPr>
          </a:p>
          <a:p>
            <a:pPr eaLnBrk="1" hangingPunct="1">
              <a:defRPr/>
            </a:pPr>
            <a:r>
              <a:rPr lang="en-US" sz="1800" spc="300" dirty="0" smtClean="0">
                <a:latin typeface="Cambria" pitchFamily="18" charset="0"/>
                <a:cs typeface="+mn-cs"/>
              </a:rPr>
              <a:t>   e = d + 7;</a:t>
            </a:r>
          </a:p>
          <a:p>
            <a:pPr eaLnBrk="1" hangingPunct="1">
              <a:defRPr/>
            </a:pPr>
            <a:r>
              <a:rPr lang="en-US" sz="1800" spc="300" dirty="0" smtClean="0">
                <a:latin typeface="Cambria" pitchFamily="18" charset="0"/>
                <a:cs typeface="+mn-cs"/>
              </a:rPr>
              <a:t>   </a:t>
            </a:r>
            <a:r>
              <a:rPr lang="en-US" sz="1800" spc="300" dirty="0" err="1" smtClean="0">
                <a:latin typeface="Cambria" pitchFamily="18" charset="0"/>
                <a:cs typeface="+mn-cs"/>
              </a:rPr>
              <a:t>printf</a:t>
            </a:r>
            <a:r>
              <a:rPr lang="en-US" sz="1800" spc="300" dirty="0" smtClean="0">
                <a:latin typeface="Cambria" pitchFamily="18" charset="0"/>
                <a:cs typeface="+mn-cs"/>
              </a:rPr>
              <a:t>(“Hello!”);</a:t>
            </a:r>
          </a:p>
          <a:p>
            <a:pPr eaLnBrk="1" hangingPunct="1">
              <a:defRPr/>
            </a:pPr>
            <a:r>
              <a:rPr lang="en-US" sz="1800" spc="300" dirty="0" smtClean="0">
                <a:latin typeface="Cambria" pitchFamily="18" charset="0"/>
                <a:cs typeface="+mn-cs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44617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Define </a:t>
            </a:r>
            <a:r>
              <a:rPr lang="en-GB" dirty="0" smtClean="0"/>
              <a:t>Interrupt Vector in 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8740" y="906463"/>
            <a:ext cx="11287494" cy="767216"/>
          </a:xfrm>
        </p:spPr>
        <p:txBody>
          <a:bodyPr/>
          <a:lstStyle/>
          <a:p>
            <a:r>
              <a:rPr lang="en-GB" sz="2000" dirty="0"/>
              <a:t>The </a:t>
            </a:r>
            <a:r>
              <a:rPr lang="en-GB" sz="2000" dirty="0" smtClean="0"/>
              <a:t>interrupt vector can </a:t>
            </a:r>
            <a:r>
              <a:rPr lang="en-GB" sz="2000" dirty="0"/>
              <a:t>be defined in either C language </a:t>
            </a:r>
            <a:r>
              <a:rPr lang="en-GB" sz="2000" dirty="0" smtClean="0"/>
              <a:t>or </a:t>
            </a:r>
            <a:r>
              <a:rPr lang="en-GB" sz="2000" dirty="0"/>
              <a:t>assembly language, for example in C</a:t>
            </a:r>
            <a:r>
              <a:rPr lang="en-GB" sz="2000" dirty="0" smtClean="0"/>
              <a:t>:</a:t>
            </a:r>
            <a:endParaRPr lang="en-GB" sz="20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788905" y="1448991"/>
            <a:ext cx="10670484" cy="461282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none" lIns="108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GB" b="0" dirty="0" err="1">
                <a:latin typeface="Lucida Console" panose="020B0609040504020204" pitchFamily="49" charset="0"/>
              </a:rPr>
              <a:t>typedef</a:t>
            </a:r>
            <a:r>
              <a:rPr lang="en-GB" b="0" dirty="0">
                <a:latin typeface="Lucida Console" panose="020B0609040504020204" pitchFamily="49" charset="0"/>
              </a:rPr>
              <a:t> void(* </a:t>
            </a:r>
            <a:r>
              <a:rPr lang="en-GB" b="0" dirty="0" err="1">
                <a:latin typeface="Lucida Console" panose="020B0609040504020204" pitchFamily="49" charset="0"/>
              </a:rPr>
              <a:t>const</a:t>
            </a:r>
            <a:r>
              <a:rPr lang="en-GB" b="0" dirty="0">
                <a:latin typeface="Lucida Console" panose="020B0609040504020204" pitchFamily="49" charset="0"/>
              </a:rPr>
              <a:t> </a:t>
            </a:r>
            <a:r>
              <a:rPr lang="en-GB" b="0" dirty="0" err="1">
                <a:latin typeface="Lucida Console" panose="020B0609040504020204" pitchFamily="49" charset="0"/>
              </a:rPr>
              <a:t>ExecFuncPtr</a:t>
            </a:r>
            <a:r>
              <a:rPr lang="en-GB" b="0" dirty="0">
                <a:latin typeface="Lucida Console" panose="020B0609040504020204" pitchFamily="49" charset="0"/>
              </a:rPr>
              <a:t>)(void) __</a:t>
            </a:r>
            <a:r>
              <a:rPr lang="en-GB" b="0" dirty="0" err="1">
                <a:latin typeface="Lucida Console" panose="020B0609040504020204" pitchFamily="49" charset="0"/>
              </a:rPr>
              <a:t>irq</a:t>
            </a:r>
            <a:r>
              <a:rPr lang="en-GB" b="0" dirty="0">
                <a:latin typeface="Lucida Console" panose="020B0609040504020204" pitchFamily="49" charset="0"/>
              </a:rPr>
              <a:t>;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#pragma arm section </a:t>
            </a:r>
            <a:r>
              <a:rPr lang="en-GB" b="0" dirty="0" err="1">
                <a:latin typeface="Lucida Console" panose="020B0609040504020204" pitchFamily="49" charset="0"/>
              </a:rPr>
              <a:t>rodata</a:t>
            </a:r>
            <a:r>
              <a:rPr lang="en-GB" b="0" dirty="0">
                <a:latin typeface="Lucida Console" panose="020B0609040504020204" pitchFamily="49" charset="0"/>
              </a:rPr>
              <a:t>="</a:t>
            </a:r>
            <a:r>
              <a:rPr lang="en-GB" b="0" dirty="0" err="1">
                <a:latin typeface="Lucida Console" panose="020B0609040504020204" pitchFamily="49" charset="0"/>
              </a:rPr>
              <a:t>exceptions_area</a:t>
            </a:r>
            <a:r>
              <a:rPr lang="en-GB" b="0" dirty="0">
                <a:latin typeface="Lucida Console" panose="020B0609040504020204" pitchFamily="49" charset="0"/>
              </a:rPr>
              <a:t>”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 err="1">
                <a:latin typeface="Lucida Console" panose="020B0609040504020204" pitchFamily="49" charset="0"/>
              </a:rPr>
              <a:t>ExecFuncPtr</a:t>
            </a:r>
            <a:r>
              <a:rPr lang="en-GB" b="0" dirty="0">
                <a:latin typeface="Lucida Console" panose="020B0609040504020204" pitchFamily="49" charset="0"/>
              </a:rPr>
              <a:t> </a:t>
            </a:r>
            <a:r>
              <a:rPr lang="en-GB" b="0" dirty="0" err="1">
                <a:latin typeface="Lucida Console" panose="020B0609040504020204" pitchFamily="49" charset="0"/>
              </a:rPr>
              <a:t>exception_table</a:t>
            </a:r>
            <a:r>
              <a:rPr lang="en-GB" b="0" dirty="0">
                <a:latin typeface="Lucida Console" panose="020B0609040504020204" pitchFamily="49" charset="0"/>
              </a:rPr>
              <a:t>[] = {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(</a:t>
            </a:r>
            <a:r>
              <a:rPr lang="en-GB" b="0" dirty="0" err="1">
                <a:latin typeface="Lucida Console" panose="020B0609040504020204" pitchFamily="49" charset="0"/>
              </a:rPr>
              <a:t>ExecFuncPtr</a:t>
            </a:r>
            <a:r>
              <a:rPr lang="en-GB" b="0" dirty="0">
                <a:latin typeface="Lucida Console" panose="020B0609040504020204" pitchFamily="49" charset="0"/>
              </a:rPr>
              <a:t>)&amp;Image$$ARM_LIB_STACK$$ZI$$Limit</a:t>
            </a:r>
            <a:r>
              <a:rPr lang="en-GB" b="0" dirty="0" smtClean="0">
                <a:latin typeface="Lucida Console" panose="020B0609040504020204" pitchFamily="49" charset="0"/>
              </a:rPr>
              <a:t>, /* </a:t>
            </a:r>
            <a:r>
              <a:rPr lang="en-GB" b="0" dirty="0">
                <a:latin typeface="Lucida Console" panose="020B0609040504020204" pitchFamily="49" charset="0"/>
              </a:rPr>
              <a:t>Initial SP */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(</a:t>
            </a:r>
            <a:r>
              <a:rPr lang="en-GB" b="0" dirty="0" err="1">
                <a:latin typeface="Lucida Console" panose="020B0609040504020204" pitchFamily="49" charset="0"/>
              </a:rPr>
              <a:t>ExecFuncPtr</a:t>
            </a:r>
            <a:r>
              <a:rPr lang="en-GB" b="0" dirty="0">
                <a:latin typeface="Lucida Console" panose="020B0609040504020204" pitchFamily="49" charset="0"/>
              </a:rPr>
              <a:t>)__main,			  </a:t>
            </a:r>
            <a:r>
              <a:rPr lang="en-GB" b="0" dirty="0" smtClean="0">
                <a:latin typeface="Lucida Console" panose="020B0609040504020204" pitchFamily="49" charset="0"/>
              </a:rPr>
              <a:t>  /* </a:t>
            </a:r>
            <a:r>
              <a:rPr lang="en-GB" b="0" dirty="0">
                <a:latin typeface="Lucida Console" panose="020B0609040504020204" pitchFamily="49" charset="0"/>
              </a:rPr>
              <a:t>Initial PC */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</a:t>
            </a:r>
            <a:r>
              <a:rPr lang="en-GB" b="0" dirty="0" err="1">
                <a:latin typeface="Lucida Console" panose="020B0609040504020204" pitchFamily="49" charset="0"/>
              </a:rPr>
              <a:t>NMIException</a:t>
            </a:r>
            <a:r>
              <a:rPr lang="en-GB" b="0" dirty="0">
                <a:latin typeface="Lucida Console" panose="020B0609040504020204" pitchFamily="49" charset="0"/>
              </a:rPr>
              <a:t>,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</a:t>
            </a:r>
            <a:r>
              <a:rPr lang="en-GB" b="0" dirty="0" err="1">
                <a:latin typeface="Lucida Console" panose="020B0609040504020204" pitchFamily="49" charset="0"/>
              </a:rPr>
              <a:t>HardFaultException</a:t>
            </a:r>
            <a:r>
              <a:rPr lang="en-GB" b="0" dirty="0">
                <a:latin typeface="Lucida Console" panose="020B0609040504020204" pitchFamily="49" charset="0"/>
              </a:rPr>
              <a:t>,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</a:t>
            </a:r>
            <a:r>
              <a:rPr lang="en-GB" b="0" dirty="0" err="1">
                <a:latin typeface="Lucida Console" panose="020B0609040504020204" pitchFamily="49" charset="0"/>
              </a:rPr>
              <a:t>MemManageException</a:t>
            </a:r>
            <a:r>
              <a:rPr lang="en-GB" b="0" dirty="0">
                <a:latin typeface="Lucida Console" panose="020B0609040504020204" pitchFamily="49" charset="0"/>
              </a:rPr>
              <a:t>,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</a:t>
            </a:r>
            <a:r>
              <a:rPr lang="en-GB" b="0" dirty="0" err="1">
                <a:latin typeface="Lucida Console" panose="020B0609040504020204" pitchFamily="49" charset="0"/>
              </a:rPr>
              <a:t>BusFaultException</a:t>
            </a:r>
            <a:r>
              <a:rPr lang="en-GB" b="0" dirty="0">
                <a:latin typeface="Lucida Console" panose="020B0609040504020204" pitchFamily="49" charset="0"/>
              </a:rPr>
              <a:t>,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</a:t>
            </a:r>
            <a:r>
              <a:rPr lang="en-GB" b="0" dirty="0" err="1">
                <a:latin typeface="Lucida Console" panose="020B0609040504020204" pitchFamily="49" charset="0"/>
              </a:rPr>
              <a:t>UsageFaultException</a:t>
            </a:r>
            <a:r>
              <a:rPr lang="en-GB" b="0" dirty="0">
                <a:latin typeface="Lucida Console" panose="020B0609040504020204" pitchFamily="49" charset="0"/>
              </a:rPr>
              <a:t>,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0, 0, 0, 0, 			</a:t>
            </a:r>
            <a:r>
              <a:rPr lang="en-GB" b="0" dirty="0" smtClean="0">
                <a:latin typeface="Lucida Console" panose="020B0609040504020204" pitchFamily="49" charset="0"/>
              </a:rPr>
              <a:t>	    /* </a:t>
            </a:r>
            <a:r>
              <a:rPr lang="en-GB" b="0" dirty="0">
                <a:latin typeface="Lucida Console" panose="020B0609040504020204" pitchFamily="49" charset="0"/>
              </a:rPr>
              <a:t>Reserved */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</a:t>
            </a:r>
            <a:r>
              <a:rPr lang="en-GB" b="0" dirty="0" err="1">
                <a:latin typeface="Lucida Console" panose="020B0609040504020204" pitchFamily="49" charset="0"/>
              </a:rPr>
              <a:t>SVCHandler</a:t>
            </a:r>
            <a:r>
              <a:rPr lang="en-GB" b="0" dirty="0">
                <a:latin typeface="Lucida Console" panose="020B0609040504020204" pitchFamily="49" charset="0"/>
              </a:rPr>
              <a:t>,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</a:t>
            </a:r>
            <a:r>
              <a:rPr lang="en-GB" b="0" dirty="0" err="1">
                <a:latin typeface="Lucida Console" panose="020B0609040504020204" pitchFamily="49" charset="0"/>
              </a:rPr>
              <a:t>DebugMonitor</a:t>
            </a:r>
            <a:r>
              <a:rPr lang="en-GB" b="0" dirty="0">
                <a:latin typeface="Lucida Console" panose="020B0609040504020204" pitchFamily="49" charset="0"/>
              </a:rPr>
              <a:t>,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0,				</a:t>
            </a:r>
            <a:r>
              <a:rPr lang="en-GB" b="0" dirty="0" smtClean="0">
                <a:latin typeface="Lucida Console" panose="020B0609040504020204" pitchFamily="49" charset="0"/>
              </a:rPr>
              <a:t>	</a:t>
            </a:r>
            <a:r>
              <a:rPr lang="en-GB" b="0" dirty="0">
                <a:latin typeface="Lucida Console" panose="020B0609040504020204" pitchFamily="49" charset="0"/>
              </a:rPr>
              <a:t> </a:t>
            </a:r>
            <a:r>
              <a:rPr lang="en-GB" b="0" dirty="0" smtClean="0">
                <a:latin typeface="Lucida Console" panose="020B0609040504020204" pitchFamily="49" charset="0"/>
              </a:rPr>
              <a:t>   /* </a:t>
            </a:r>
            <a:r>
              <a:rPr lang="en-GB" b="0" dirty="0">
                <a:latin typeface="Lucida Console" panose="020B0609040504020204" pitchFamily="49" charset="0"/>
              </a:rPr>
              <a:t>Reserved */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</a:t>
            </a:r>
            <a:r>
              <a:rPr lang="en-GB" b="0" dirty="0" err="1">
                <a:latin typeface="Lucida Console" panose="020B0609040504020204" pitchFamily="49" charset="0"/>
              </a:rPr>
              <a:t>PendSVC</a:t>
            </a:r>
            <a:r>
              <a:rPr lang="en-GB" b="0" dirty="0">
                <a:latin typeface="Lucida Console" panose="020B0609040504020204" pitchFamily="49" charset="0"/>
              </a:rPr>
              <a:t>,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</a:t>
            </a:r>
            <a:r>
              <a:rPr lang="en-GB" b="0" dirty="0" err="1">
                <a:latin typeface="Lucida Console" panose="020B0609040504020204" pitchFamily="49" charset="0"/>
              </a:rPr>
              <a:t>SysTickHandler</a:t>
            </a: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/* Configurable interrupts start here...*/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};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#pragma arm section</a:t>
            </a:r>
          </a:p>
        </p:txBody>
      </p:sp>
    </p:spTree>
    <p:extLst>
      <p:ext uri="{BB962C8B-B14F-4D97-AF65-F5344CB8AC3E}">
        <p14:creationId xmlns:p14="http://schemas.microsoft.com/office/powerpoint/2010/main" val="97948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Accessing Peripherals in 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08" y="906464"/>
            <a:ext cx="10731260" cy="5329237"/>
          </a:xfrm>
        </p:spPr>
        <p:txBody>
          <a:bodyPr/>
          <a:lstStyle/>
          <a:p>
            <a:pPr>
              <a:defRPr/>
            </a:pPr>
            <a:r>
              <a:rPr lang="en-GB" sz="2000" dirty="0" smtClean="0"/>
              <a:t>Define base addresses for peripherals, e.g. </a:t>
            </a:r>
          </a:p>
          <a:p>
            <a:pPr>
              <a:defRPr/>
            </a:pPr>
            <a:endParaRPr lang="en-GB" sz="2000" dirty="0" smtClean="0"/>
          </a:p>
          <a:p>
            <a:pPr>
              <a:defRPr/>
            </a:pPr>
            <a:endParaRPr lang="en-GB" sz="2000" dirty="0"/>
          </a:p>
          <a:p>
            <a:pPr>
              <a:defRPr/>
            </a:pPr>
            <a:endParaRPr lang="en-GB" sz="2000" dirty="0" smtClean="0"/>
          </a:p>
          <a:p>
            <a:pPr marL="0" indent="0">
              <a:buNone/>
              <a:defRPr/>
            </a:pPr>
            <a:endParaRPr lang="en-GB" sz="2000" dirty="0" smtClean="0"/>
          </a:p>
          <a:p>
            <a:pPr>
              <a:defRPr/>
            </a:pPr>
            <a:r>
              <a:rPr lang="en-GB" sz="2000" dirty="0" smtClean="0"/>
              <a:t>Write a value to a peripheral register, e.g.</a:t>
            </a:r>
          </a:p>
          <a:p>
            <a:pPr>
              <a:defRPr/>
            </a:pPr>
            <a:endParaRPr lang="en-GB" sz="2000" dirty="0" smtClean="0"/>
          </a:p>
          <a:p>
            <a:pPr>
              <a:defRPr/>
            </a:pPr>
            <a:endParaRPr lang="en-GB" sz="2000" dirty="0" smtClean="0"/>
          </a:p>
          <a:p>
            <a:pPr>
              <a:spcBef>
                <a:spcPts val="0"/>
              </a:spcBef>
              <a:defRPr/>
            </a:pPr>
            <a:r>
              <a:rPr lang="en-GB" sz="2000" dirty="0" smtClean="0"/>
              <a:t>Read a value from a peripheral register, e.g.</a:t>
            </a:r>
          </a:p>
          <a:p>
            <a:pPr lvl="1">
              <a:defRPr/>
            </a:pPr>
            <a:endParaRPr lang="en-GB" sz="1800" dirty="0" smtClean="0"/>
          </a:p>
        </p:txBody>
      </p:sp>
      <p:sp>
        <p:nvSpPr>
          <p:cNvPr id="5" name="Rectangle 4"/>
          <p:cNvSpPr/>
          <p:nvPr/>
        </p:nvSpPr>
        <p:spPr bwMode="auto">
          <a:xfrm>
            <a:off x="788905" y="1553028"/>
            <a:ext cx="10256989" cy="152037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none" lIns="360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#define </a:t>
            </a:r>
            <a:r>
              <a:rPr lang="en-GB" b="0" dirty="0" smtClean="0">
                <a:latin typeface="Lucida Console" panose="020B0609040504020204" pitchFamily="49" charset="0"/>
              </a:rPr>
              <a:t>FLASH_BASE       </a:t>
            </a:r>
            <a:r>
              <a:rPr lang="pt-BR" b="0" dirty="0">
                <a:latin typeface="Lucida Console" panose="020B0609040504020204" pitchFamily="49" charset="0"/>
              </a:rPr>
              <a:t>*((volatile unsigned long *)</a:t>
            </a:r>
            <a:r>
              <a:rPr lang="en-GB" b="0" dirty="0" smtClean="0">
                <a:latin typeface="Lucida Console" panose="020B0609040504020204" pitchFamily="49" charset="0"/>
              </a:rPr>
              <a:t> </a:t>
            </a:r>
            <a:r>
              <a:rPr lang="en-GB" b="0" dirty="0">
                <a:latin typeface="Lucida Console" panose="020B0609040504020204" pitchFamily="49" charset="0"/>
              </a:rPr>
              <a:t>(0x00000000UL)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#define </a:t>
            </a:r>
            <a:r>
              <a:rPr lang="en-GB" b="0" dirty="0" smtClean="0">
                <a:latin typeface="Lucida Console" panose="020B0609040504020204" pitchFamily="49" charset="0"/>
              </a:rPr>
              <a:t>RAM_BASE         </a:t>
            </a:r>
            <a:r>
              <a:rPr lang="pt-BR" b="0" dirty="0">
                <a:latin typeface="Lucida Console" panose="020B0609040504020204" pitchFamily="49" charset="0"/>
              </a:rPr>
              <a:t>*((volatile unsigned long *)</a:t>
            </a:r>
            <a:r>
              <a:rPr lang="en-GB" b="0" dirty="0" smtClean="0">
                <a:latin typeface="Lucida Console" panose="020B0609040504020204" pitchFamily="49" charset="0"/>
              </a:rPr>
              <a:t> </a:t>
            </a:r>
            <a:r>
              <a:rPr lang="en-GB" b="0" dirty="0">
                <a:latin typeface="Lucida Console" panose="020B0609040504020204" pitchFamily="49" charset="0"/>
              </a:rPr>
              <a:t>(0x10000000UL)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#define </a:t>
            </a:r>
            <a:r>
              <a:rPr lang="en-GB" b="0" dirty="0" smtClean="0">
                <a:latin typeface="Lucida Console" panose="020B0609040504020204" pitchFamily="49" charset="0"/>
              </a:rPr>
              <a:t>GPIO_BASE        </a:t>
            </a:r>
            <a:r>
              <a:rPr lang="pt-BR" b="0" dirty="0">
                <a:latin typeface="Lucida Console" panose="020B0609040504020204" pitchFamily="49" charset="0"/>
              </a:rPr>
              <a:t>*((volatile unsigned long *)</a:t>
            </a:r>
            <a:r>
              <a:rPr lang="en-GB" b="0" dirty="0" smtClean="0">
                <a:latin typeface="Lucida Console" panose="020B0609040504020204" pitchFamily="49" charset="0"/>
              </a:rPr>
              <a:t> </a:t>
            </a:r>
            <a:r>
              <a:rPr lang="en-GB" b="0" dirty="0">
                <a:latin typeface="Lucida Console" panose="020B0609040504020204" pitchFamily="49" charset="0"/>
              </a:rPr>
              <a:t>(0x2009C000UL)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#define </a:t>
            </a:r>
            <a:r>
              <a:rPr lang="en-GB" b="0" dirty="0" smtClean="0">
                <a:latin typeface="Lucida Console" panose="020B0609040504020204" pitchFamily="49" charset="0"/>
              </a:rPr>
              <a:t>APB0_BASE        </a:t>
            </a:r>
            <a:r>
              <a:rPr lang="pt-BR" b="0" dirty="0">
                <a:latin typeface="Lucida Console" panose="020B0609040504020204" pitchFamily="49" charset="0"/>
              </a:rPr>
              <a:t>*((volatile unsigned long *)</a:t>
            </a:r>
            <a:r>
              <a:rPr lang="en-GB" b="0" dirty="0" smtClean="0">
                <a:latin typeface="Lucida Console" panose="020B0609040504020204" pitchFamily="49" charset="0"/>
              </a:rPr>
              <a:t> </a:t>
            </a:r>
            <a:r>
              <a:rPr lang="en-GB" b="0" dirty="0">
                <a:latin typeface="Lucida Console" panose="020B0609040504020204" pitchFamily="49" charset="0"/>
              </a:rPr>
              <a:t>(0x40000000UL</a:t>
            </a:r>
            <a:r>
              <a:rPr lang="en-GB" b="0" dirty="0" smtClean="0">
                <a:latin typeface="Lucida Console" panose="020B0609040504020204" pitchFamily="49" charset="0"/>
              </a:rPr>
              <a:t>)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 smtClean="0">
                <a:latin typeface="Lucida Console" panose="020B0609040504020204" pitchFamily="49" charset="0"/>
              </a:rPr>
              <a:t>#</a:t>
            </a:r>
            <a:r>
              <a:rPr lang="en-GB" b="0" dirty="0">
                <a:latin typeface="Lucida Console" panose="020B0609040504020204" pitchFamily="49" charset="0"/>
              </a:rPr>
              <a:t>define </a:t>
            </a:r>
            <a:r>
              <a:rPr lang="en-GB" b="0" dirty="0" smtClean="0">
                <a:latin typeface="Lucida Console" panose="020B0609040504020204" pitchFamily="49" charset="0"/>
              </a:rPr>
              <a:t>AHB_BASE         </a:t>
            </a:r>
            <a:r>
              <a:rPr lang="pt-BR" b="0" dirty="0">
                <a:latin typeface="Lucida Console" panose="020B0609040504020204" pitchFamily="49" charset="0"/>
              </a:rPr>
              <a:t>*((volatile unsigned long *)</a:t>
            </a:r>
            <a:r>
              <a:rPr lang="en-GB" b="0" dirty="0" smtClean="0">
                <a:latin typeface="Lucida Console" panose="020B0609040504020204" pitchFamily="49" charset="0"/>
              </a:rPr>
              <a:t> </a:t>
            </a:r>
            <a:r>
              <a:rPr lang="en-GB" b="0" dirty="0">
                <a:latin typeface="Lucida Console" panose="020B0609040504020204" pitchFamily="49" charset="0"/>
              </a:rPr>
              <a:t>(0x50000000UL)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#define </a:t>
            </a:r>
            <a:r>
              <a:rPr lang="en-GB" b="0" dirty="0" smtClean="0">
                <a:latin typeface="Lucida Console" panose="020B0609040504020204" pitchFamily="49" charset="0"/>
              </a:rPr>
              <a:t>CM3_BASE         </a:t>
            </a:r>
            <a:r>
              <a:rPr lang="pt-BR" b="0" dirty="0">
                <a:latin typeface="Lucida Console" panose="020B0609040504020204" pitchFamily="49" charset="0"/>
              </a:rPr>
              <a:t>*((volatile unsigned long *)</a:t>
            </a:r>
            <a:r>
              <a:rPr lang="en-GB" b="0" dirty="0" smtClean="0">
                <a:latin typeface="Lucida Console" panose="020B0609040504020204" pitchFamily="49" charset="0"/>
              </a:rPr>
              <a:t> </a:t>
            </a:r>
            <a:r>
              <a:rPr lang="en-GB" b="0" dirty="0">
                <a:latin typeface="Lucida Console" panose="020B0609040504020204" pitchFamily="49" charset="0"/>
              </a:rPr>
              <a:t>(0xE0000000UL)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788906" y="3650342"/>
            <a:ext cx="10256988" cy="66765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none" lIns="360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>
              <a:defRPr/>
            </a:pPr>
            <a:r>
              <a:rPr lang="en-GB" b="0" dirty="0">
                <a:latin typeface="Lucida Console" panose="020B0609040504020204" pitchFamily="49" charset="0"/>
              </a:rPr>
              <a:t>//store a value to the </a:t>
            </a:r>
            <a:r>
              <a:rPr lang="en-GB" b="0" dirty="0" smtClean="0">
                <a:latin typeface="Lucida Console" panose="020B0609040504020204" pitchFamily="49" charset="0"/>
              </a:rPr>
              <a:t>memory</a:t>
            </a: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 smtClean="0">
                <a:latin typeface="Lucida Console" panose="020B0609040504020204" pitchFamily="49" charset="0"/>
              </a:rPr>
              <a:t>RAM_BASE = 0x3FFFF</a:t>
            </a:r>
            <a:r>
              <a:rPr lang="en-GB" b="0" dirty="0">
                <a:latin typeface="Lucida Console" panose="020B0609040504020204" pitchFamily="49" charset="0"/>
              </a:rPr>
              <a:t>	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788906" y="5001078"/>
            <a:ext cx="10256988" cy="66584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none" lIns="360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>
              <a:defRPr/>
            </a:pPr>
            <a:r>
              <a:rPr lang="en-GB" b="0" dirty="0" smtClean="0">
                <a:latin typeface="Lucida Console" panose="020B0609040504020204" pitchFamily="49" charset="0"/>
              </a:rPr>
              <a:t>//read a value from the memory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 err="1" smtClean="0">
                <a:latin typeface="Lucida Console" panose="020B0609040504020204" pitchFamily="49" charset="0"/>
              </a:rPr>
              <a:t>i</a:t>
            </a:r>
            <a:r>
              <a:rPr lang="en-GB" b="0" dirty="0" smtClean="0">
                <a:latin typeface="Lucida Console" panose="020B0609040504020204" pitchFamily="49" charset="0"/>
              </a:rPr>
              <a:t>= RAM_BASE; 	</a:t>
            </a:r>
            <a:endParaRPr lang="en-GB" b="0" dirty="0"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9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Use Bit-band Operation in Assembly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104" y="1130740"/>
            <a:ext cx="10670873" cy="3223085"/>
          </a:xfrm>
        </p:spPr>
        <p:txBody>
          <a:bodyPr/>
          <a:lstStyle/>
          <a:p>
            <a:r>
              <a:rPr lang="en-GB" sz="2000" dirty="0"/>
              <a:t>For example, in order to set bit[3] in word data in address 0x20000000:</a:t>
            </a:r>
          </a:p>
          <a:p>
            <a:pPr lvl="1"/>
            <a:r>
              <a:rPr lang="en-GB" sz="1800" dirty="0"/>
              <a:t>Read-Modify-Write operation</a:t>
            </a:r>
          </a:p>
          <a:p>
            <a:pPr lvl="2"/>
            <a:r>
              <a:rPr lang="en-GB" sz="1600" dirty="0"/>
              <a:t>Read the real data address (0x20000000)</a:t>
            </a:r>
          </a:p>
          <a:p>
            <a:pPr lvl="2"/>
            <a:r>
              <a:rPr lang="en-GB" sz="1600" dirty="0"/>
              <a:t>Modify the desired bit (retain other bits unchanged)</a:t>
            </a:r>
          </a:p>
          <a:p>
            <a:pPr lvl="2"/>
            <a:r>
              <a:rPr lang="en-GB" sz="1600" dirty="0"/>
              <a:t>Write the modified data back</a:t>
            </a:r>
          </a:p>
          <a:p>
            <a:pPr lvl="1"/>
            <a:r>
              <a:rPr lang="en-GB" sz="1800" dirty="0"/>
              <a:t>Bit-band </a:t>
            </a:r>
            <a:r>
              <a:rPr lang="en-GB" sz="1800" dirty="0" smtClean="0"/>
              <a:t>operation</a:t>
            </a:r>
          </a:p>
          <a:p>
            <a:pPr lvl="2"/>
            <a:r>
              <a:rPr lang="en-GB" sz="1600" dirty="0" smtClean="0"/>
              <a:t>Directly </a:t>
            </a:r>
            <a:r>
              <a:rPr lang="en-GB" sz="1600" dirty="0"/>
              <a:t>set the bit by writing ‘1’ to address 0x2200000C, which is the alias address of forth bit of the 32-bit data at 0x20000000 </a:t>
            </a:r>
          </a:p>
          <a:p>
            <a:pPr lvl="1"/>
            <a:endParaRPr lang="en-GB" sz="18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600550" y="4478912"/>
            <a:ext cx="5206311" cy="154910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180000" tIns="180000" rIns="180000" bIns="180000" numCol="1" rtlCol="0" anchor="t" anchorCtr="0" compatLnSpc="1">
            <a:prstTxWarp prst="textNoShape">
              <a:avLst/>
            </a:prstTxWarp>
          </a:bodyPr>
          <a:lstStyle/>
          <a:p>
            <a:r>
              <a:rPr lang="pt-BR" sz="1200" b="0" dirty="0" smtClean="0">
                <a:latin typeface="Lucida Console" panose="020B0609040504020204" pitchFamily="49" charset="0"/>
              </a:rPr>
              <a:t>;Read-Modify-Write Operation</a:t>
            </a:r>
          </a:p>
          <a:p>
            <a:endParaRPr lang="pt-BR" sz="1200" b="0" dirty="0" smtClean="0">
              <a:latin typeface="Lucida Console" panose="020B0609040504020204" pitchFamily="49" charset="0"/>
            </a:endParaRP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LDR     R1</a:t>
            </a:r>
            <a:r>
              <a:rPr lang="pt-BR" sz="1200" b="0" dirty="0">
                <a:latin typeface="Lucida Console" panose="020B0609040504020204" pitchFamily="49" charset="0"/>
              </a:rPr>
              <a:t>, =</a:t>
            </a:r>
            <a:r>
              <a:rPr lang="pt-BR" sz="1200" b="0" dirty="0" smtClean="0">
                <a:latin typeface="Lucida Console" panose="020B0609040504020204" pitchFamily="49" charset="0"/>
              </a:rPr>
              <a:t>0x20000000  ;Setup address</a:t>
            </a:r>
            <a:endParaRPr lang="pt-BR" sz="1200" b="0" dirty="0">
              <a:latin typeface="Lucida Console" panose="020B0609040504020204" pitchFamily="49" charset="0"/>
            </a:endParaRP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LDR     R0</a:t>
            </a:r>
            <a:r>
              <a:rPr lang="pt-BR" sz="1200" b="0" dirty="0">
                <a:latin typeface="Lucida Console" panose="020B0609040504020204" pitchFamily="49" charset="0"/>
              </a:rPr>
              <a:t>, [</a:t>
            </a:r>
            <a:r>
              <a:rPr lang="pt-BR" sz="1200" b="0" dirty="0" smtClean="0">
                <a:latin typeface="Lucida Console" panose="020B0609040504020204" pitchFamily="49" charset="0"/>
              </a:rPr>
              <a:t>R1]	     ;Read</a:t>
            </a: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ORR.W   R0</a:t>
            </a:r>
            <a:r>
              <a:rPr lang="pt-BR" sz="1200" b="0" dirty="0">
                <a:latin typeface="Lucida Console" panose="020B0609040504020204" pitchFamily="49" charset="0"/>
              </a:rPr>
              <a:t>, #</a:t>
            </a:r>
            <a:r>
              <a:rPr lang="pt-BR" sz="1200" b="0" dirty="0" smtClean="0">
                <a:latin typeface="Lucida Console" panose="020B0609040504020204" pitchFamily="49" charset="0"/>
              </a:rPr>
              <a:t>0x8	     ;Modify bit</a:t>
            </a:r>
            <a:endParaRPr lang="pt-BR" sz="1200" b="0" dirty="0">
              <a:latin typeface="Lucida Console" panose="020B0609040504020204" pitchFamily="49" charset="0"/>
            </a:endParaRPr>
          </a:p>
          <a:p>
            <a:r>
              <a:rPr lang="pt-BR" sz="1200" b="0" dirty="0">
                <a:latin typeface="Lucida Console" panose="020B0609040504020204" pitchFamily="49" charset="0"/>
              </a:rPr>
              <a:t>STR  </a:t>
            </a:r>
            <a:r>
              <a:rPr lang="pt-BR" sz="1200" b="0" dirty="0" smtClean="0">
                <a:latin typeface="Lucida Console" panose="020B0609040504020204" pitchFamily="49" charset="0"/>
              </a:rPr>
              <a:t>   R0</a:t>
            </a:r>
            <a:r>
              <a:rPr lang="pt-BR" sz="1200" b="0" dirty="0">
                <a:latin typeface="Lucida Console" panose="020B0609040504020204" pitchFamily="49" charset="0"/>
              </a:rPr>
              <a:t>, [R1</a:t>
            </a:r>
            <a:r>
              <a:rPr lang="pt-BR" sz="1200" b="0" dirty="0" smtClean="0">
                <a:latin typeface="Lucida Console" panose="020B0609040504020204" pitchFamily="49" charset="0"/>
              </a:rPr>
              <a:t>]	     ;Write back</a:t>
            </a:r>
            <a:endParaRPr lang="pt-BR" sz="1200" b="0" dirty="0">
              <a:latin typeface="Lucida Console" panose="020B0609040504020204" pitchFamily="49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192341" y="4478912"/>
            <a:ext cx="5206311" cy="154910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180000" tIns="180000" rIns="180000" bIns="180000" numCol="1" rtlCol="0" anchor="t" anchorCtr="0" compatLnSpc="1">
            <a:prstTxWarp prst="textNoShape">
              <a:avLst/>
            </a:prstTxWarp>
          </a:bodyPr>
          <a:lstStyle/>
          <a:p>
            <a:r>
              <a:rPr lang="pt-BR" sz="1200" b="0" dirty="0" smtClean="0">
                <a:latin typeface="Lucida Console" panose="020B0609040504020204" pitchFamily="49" charset="0"/>
              </a:rPr>
              <a:t>;Bit-band Operation</a:t>
            </a:r>
          </a:p>
          <a:p>
            <a:endParaRPr lang="pt-BR" sz="1200" b="0" dirty="0">
              <a:latin typeface="Lucida Console" panose="020B0609040504020204" pitchFamily="49" charset="0"/>
            </a:endParaRP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LDR     R1</a:t>
            </a:r>
            <a:r>
              <a:rPr lang="pt-BR" sz="1200" b="0" dirty="0">
                <a:latin typeface="Lucida Console" panose="020B0609040504020204" pitchFamily="49" charset="0"/>
              </a:rPr>
              <a:t>, =</a:t>
            </a:r>
            <a:r>
              <a:rPr lang="pt-BR" sz="1200" b="0" dirty="0" smtClean="0">
                <a:latin typeface="Lucida Console" panose="020B0609040504020204" pitchFamily="49" charset="0"/>
              </a:rPr>
              <a:t>0x2200000C  ;Setup address</a:t>
            </a:r>
            <a:endParaRPr lang="pt-BR" sz="1200" b="0" dirty="0">
              <a:latin typeface="Lucida Console" panose="020B0609040504020204" pitchFamily="49" charset="0"/>
            </a:endParaRP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MOV     R0</a:t>
            </a:r>
            <a:r>
              <a:rPr lang="pt-BR" sz="1200" b="0" dirty="0">
                <a:latin typeface="Lucida Console" panose="020B0609040504020204" pitchFamily="49" charset="0"/>
              </a:rPr>
              <a:t>, </a:t>
            </a:r>
            <a:r>
              <a:rPr lang="pt-BR" sz="1200" b="0" dirty="0" smtClean="0">
                <a:latin typeface="Lucida Console" panose="020B0609040504020204" pitchFamily="49" charset="0"/>
              </a:rPr>
              <a:t>#1	     ;Load data</a:t>
            </a: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STR     R0</a:t>
            </a:r>
            <a:r>
              <a:rPr lang="pt-BR" sz="1200" b="0" dirty="0">
                <a:latin typeface="Lucida Console" panose="020B0609040504020204" pitchFamily="49" charset="0"/>
              </a:rPr>
              <a:t>, [R1</a:t>
            </a:r>
            <a:r>
              <a:rPr lang="pt-BR" sz="1200" b="0" dirty="0" smtClean="0">
                <a:latin typeface="Lucida Console" panose="020B0609040504020204" pitchFamily="49" charset="0"/>
              </a:rPr>
              <a:t>]	     ;Write</a:t>
            </a:r>
            <a:endParaRPr lang="pt-BR" sz="1200" b="0" dirty="0"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63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Use Bit-band Operation in 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08" y="906463"/>
            <a:ext cx="10783018" cy="5434960"/>
          </a:xfrm>
        </p:spPr>
        <p:txBody>
          <a:bodyPr/>
          <a:lstStyle/>
          <a:p>
            <a:r>
              <a:rPr lang="en-GB" sz="2000" dirty="0" smtClean="0"/>
              <a:t>The bit-band operation is not natively supported in most C compilers</a:t>
            </a:r>
          </a:p>
          <a:p>
            <a:r>
              <a:rPr lang="en-GB" sz="2000" dirty="0" smtClean="0"/>
              <a:t>To make ease use of the bit-band feature, the address and the bit-band address can be </a:t>
            </a:r>
            <a:r>
              <a:rPr lang="en-GB" sz="2000" dirty="0"/>
              <a:t>s</a:t>
            </a:r>
            <a:r>
              <a:rPr lang="en-GB" sz="2000" dirty="0" smtClean="0"/>
              <a:t>eparately declared, for example: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Alternatively, use C macros to easily access bit-band alias, for example:</a:t>
            </a:r>
            <a:endParaRPr lang="en-GB" sz="2000" dirty="0"/>
          </a:p>
          <a:p>
            <a:endParaRPr lang="en-GB" sz="20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986029" y="2174140"/>
            <a:ext cx="10378174" cy="164971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180000" tIns="180000" rIns="180000" bIns="180000" numCol="1" rtlCol="0" anchor="t" anchorCtr="0" compatLnSpc="1">
            <a:prstTxWarp prst="textNoShape">
              <a:avLst/>
            </a:prstTxWarp>
          </a:bodyPr>
          <a:lstStyle/>
          <a:p>
            <a:r>
              <a:rPr lang="pt-BR" sz="1200" b="0" dirty="0" smtClean="0">
                <a:latin typeface="Lucida Console" panose="020B0609040504020204" pitchFamily="49" charset="0"/>
              </a:rPr>
              <a:t>#define RAM_Data1		*((volatile unsigned long *)(0x20000000))</a:t>
            </a: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#</a:t>
            </a:r>
            <a:r>
              <a:rPr lang="pt-BR" sz="1200" b="0" dirty="0">
                <a:latin typeface="Lucida Console" panose="020B0609040504020204" pitchFamily="49" charset="0"/>
              </a:rPr>
              <a:t>define </a:t>
            </a:r>
            <a:r>
              <a:rPr lang="pt-BR" sz="1200" b="0" dirty="0" smtClean="0">
                <a:latin typeface="Lucida Console" panose="020B0609040504020204" pitchFamily="49" charset="0"/>
              </a:rPr>
              <a:t>RAM_Data1_Bit0</a:t>
            </a:r>
            <a:r>
              <a:rPr lang="pt-BR" sz="1200" b="0" dirty="0">
                <a:latin typeface="Lucida Console" panose="020B0609040504020204" pitchFamily="49" charset="0"/>
              </a:rPr>
              <a:t>	*((volatile unsigned long </a:t>
            </a:r>
            <a:r>
              <a:rPr lang="pt-BR" sz="1200" b="0" dirty="0" smtClean="0">
                <a:latin typeface="Lucida Console" panose="020B0609040504020204" pitchFamily="49" charset="0"/>
              </a:rPr>
              <a:t>*)(0x22000000))</a:t>
            </a:r>
            <a:endParaRPr lang="pt-BR" sz="1200" b="0" dirty="0">
              <a:latin typeface="Lucida Console" panose="020B0609040504020204" pitchFamily="49" charset="0"/>
            </a:endParaRPr>
          </a:p>
          <a:p>
            <a:r>
              <a:rPr lang="pt-BR" sz="1200" b="0" dirty="0">
                <a:latin typeface="Lucida Console" panose="020B0609040504020204" pitchFamily="49" charset="0"/>
              </a:rPr>
              <a:t>#define </a:t>
            </a:r>
            <a:r>
              <a:rPr lang="pt-BR" sz="1200" b="0" dirty="0" smtClean="0">
                <a:latin typeface="Lucida Console" panose="020B0609040504020204" pitchFamily="49" charset="0"/>
              </a:rPr>
              <a:t>RAM_Data1_Bit1</a:t>
            </a:r>
            <a:r>
              <a:rPr lang="pt-BR" sz="1200" b="0" dirty="0">
                <a:latin typeface="Lucida Console" panose="020B0609040504020204" pitchFamily="49" charset="0"/>
              </a:rPr>
              <a:t>	*((volatile unsigned long </a:t>
            </a:r>
            <a:r>
              <a:rPr lang="pt-BR" sz="1200" b="0" dirty="0" smtClean="0">
                <a:latin typeface="Lucida Console" panose="020B0609040504020204" pitchFamily="49" charset="0"/>
              </a:rPr>
              <a:t>*)(0x22000004))</a:t>
            </a:r>
            <a:endParaRPr lang="pt-BR" sz="1200" b="0" dirty="0">
              <a:latin typeface="Lucida Console" panose="020B0609040504020204" pitchFamily="49" charset="0"/>
            </a:endParaRPr>
          </a:p>
          <a:p>
            <a:endParaRPr lang="pt-BR" sz="1200" b="0" dirty="0" smtClean="0">
              <a:latin typeface="Lucida Console" panose="020B0609040504020204" pitchFamily="49" charset="0"/>
            </a:endParaRP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RAM_Data1= </a:t>
            </a:r>
            <a:r>
              <a:rPr lang="pt-BR" sz="1200" b="0" dirty="0">
                <a:latin typeface="Lucida Console" panose="020B0609040504020204" pitchFamily="49" charset="0"/>
              </a:rPr>
              <a:t>RAM_Data1 </a:t>
            </a:r>
            <a:r>
              <a:rPr lang="pt-BR" sz="1200" b="0" dirty="0" smtClean="0">
                <a:latin typeface="Lucida Console" panose="020B0609040504020204" pitchFamily="49" charset="0"/>
              </a:rPr>
              <a:t>| 0x01</a:t>
            </a:r>
            <a:r>
              <a:rPr lang="pt-BR" sz="1200" b="0" dirty="0">
                <a:latin typeface="Lucida Console" panose="020B0609040504020204" pitchFamily="49" charset="0"/>
              </a:rPr>
              <a:t>		;Setup </a:t>
            </a:r>
            <a:r>
              <a:rPr lang="pt-BR" sz="1200" b="0" dirty="0" smtClean="0">
                <a:latin typeface="Lucida Console" panose="020B0609040504020204" pitchFamily="49" charset="0"/>
              </a:rPr>
              <a:t>bit0 without using bitband</a:t>
            </a:r>
            <a:endParaRPr lang="pt-BR" sz="1200" b="0" dirty="0">
              <a:latin typeface="Lucida Console" panose="020B0609040504020204" pitchFamily="49" charset="0"/>
            </a:endParaRP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RAM_Data1_Bit0= 0x00		;clear bit0 using </a:t>
            </a:r>
            <a:r>
              <a:rPr lang="pt-BR" sz="1200" b="0" dirty="0">
                <a:latin typeface="Lucida Console" panose="020B0609040504020204" pitchFamily="49" charset="0"/>
              </a:rPr>
              <a:t>bitband </a:t>
            </a:r>
            <a:endParaRPr lang="pt-BR" sz="1200" b="0" dirty="0" smtClean="0">
              <a:latin typeface="Lucida Console" panose="020B0609040504020204" pitchFamily="49" charset="0"/>
            </a:endParaRP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RAM_Data1_Bit1= 0x01</a:t>
            </a:r>
            <a:r>
              <a:rPr lang="pt-BR" sz="1200" b="0" dirty="0">
                <a:latin typeface="Lucida Console" panose="020B0609040504020204" pitchFamily="49" charset="0"/>
              </a:rPr>
              <a:t>		;Setup </a:t>
            </a:r>
            <a:r>
              <a:rPr lang="pt-BR" sz="1200" b="0" dirty="0" smtClean="0">
                <a:latin typeface="Lucida Console" panose="020B0609040504020204" pitchFamily="49" charset="0"/>
              </a:rPr>
              <a:t>bit1 using bitband</a:t>
            </a:r>
            <a:endParaRPr lang="pt-BR" sz="1200" b="0" dirty="0">
              <a:latin typeface="Lucida Console" panose="020B0609040504020204" pitchFamily="49" charset="0"/>
            </a:endParaRPr>
          </a:p>
          <a:p>
            <a:endParaRPr lang="pt-BR" sz="1200" b="0" dirty="0">
              <a:latin typeface="Lucida Console" panose="020B0609040504020204" pitchFamily="49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986028" y="4537330"/>
            <a:ext cx="10378176" cy="164971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180000" tIns="180000" rIns="180000" bIns="180000" numCol="1" rtlCol="0" anchor="t" anchorCtr="0" compatLnSpc="1">
            <a:prstTxWarp prst="textNoShape">
              <a:avLst/>
            </a:prstTxWarp>
          </a:bodyPr>
          <a:lstStyle/>
          <a:p>
            <a:r>
              <a:rPr lang="pt-BR" sz="1200" b="0" dirty="0">
                <a:latin typeface="Lucida Console" panose="020B0609040504020204" pitchFamily="49" charset="0"/>
              </a:rPr>
              <a:t>#define RAM_Data1		</a:t>
            </a:r>
            <a:r>
              <a:rPr lang="pt-BR" sz="1200" b="0" dirty="0" smtClean="0">
                <a:latin typeface="Lucida Console" panose="020B0609040504020204" pitchFamily="49" charset="0"/>
              </a:rPr>
              <a:t>	*((</a:t>
            </a:r>
            <a:r>
              <a:rPr lang="pt-BR" sz="1200" b="0" dirty="0">
                <a:latin typeface="Lucida Console" panose="020B0609040504020204" pitchFamily="49" charset="0"/>
              </a:rPr>
              <a:t>volatile unsigned long *)(0x20000000</a:t>
            </a:r>
            <a:r>
              <a:rPr lang="pt-BR" sz="1200" b="0" dirty="0" smtClean="0">
                <a:latin typeface="Lucida Console" panose="020B0609040504020204" pitchFamily="49" charset="0"/>
              </a:rPr>
              <a:t>))</a:t>
            </a: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#define BitBand(data_addr, bit)	((data_addr &amp; 0x0F0000000) + 0x2000000 +</a:t>
            </a: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((data_addr &amp; 0xFFFFF)&lt;&lt;5)+(bit&lt;&lt;2))</a:t>
            </a: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#define Data_Addr (data_addr)		*((volatile unsigned long*)(data_addr))</a:t>
            </a:r>
          </a:p>
          <a:p>
            <a:endParaRPr lang="pt-BR" sz="1200" b="0" dirty="0">
              <a:latin typeface="Lucida Console" panose="020B0609040504020204" pitchFamily="49" charset="0"/>
            </a:endParaRP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Data_Addr(BitBand(RAM_Data1,0)) = 0x01		;set bit0</a:t>
            </a:r>
          </a:p>
          <a:p>
            <a:endParaRPr lang="pt-BR" sz="1200" b="0" dirty="0"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2911476"/>
            <a:ext cx="10359152" cy="18208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cap="none" dirty="0">
                <a:latin typeface="+mn-lt"/>
              </a:rPr>
              <a:t>Mixed Assembly and </a:t>
            </a:r>
            <a:r>
              <a:rPr lang="en-GB" cap="none" dirty="0" smtClean="0">
                <a:latin typeface="+mn-lt"/>
              </a:rPr>
              <a:t/>
            </a:r>
            <a:br>
              <a:rPr lang="en-GB" cap="none" dirty="0" smtClean="0">
                <a:latin typeface="+mn-lt"/>
              </a:rPr>
            </a:br>
            <a:r>
              <a:rPr lang="en-GB" cap="none" dirty="0" smtClean="0">
                <a:latin typeface="+mn-lt"/>
              </a:rPr>
              <a:t>C </a:t>
            </a:r>
            <a:r>
              <a:rPr lang="en-GB" cap="none" dirty="0">
                <a:latin typeface="+mn-lt"/>
              </a:rPr>
              <a:t>Programming</a:t>
            </a:r>
            <a:br>
              <a:rPr lang="en-GB" cap="none" dirty="0">
                <a:latin typeface="+mn-lt"/>
              </a:rPr>
            </a:br>
            <a:endParaRPr lang="en-GB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5210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Calling a C Function from Assembly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646981" y="1440000"/>
            <a:ext cx="10912415" cy="46800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GB" dirty="0" smtClean="0"/>
              <a:t>When a C function is called from an assembly file, the following areas should be aware: </a:t>
            </a:r>
          </a:p>
          <a:p>
            <a:pPr lvl="1">
              <a:spcBef>
                <a:spcPts val="1800"/>
              </a:spcBef>
            </a:pPr>
            <a:r>
              <a:rPr lang="en-GB" dirty="0" smtClean="0"/>
              <a:t>Register R0, R1, R2, R3, R12, and LR could be changed, hence it is better to save them to the stack</a:t>
            </a:r>
          </a:p>
          <a:p>
            <a:pPr lvl="1">
              <a:spcBef>
                <a:spcPts val="1800"/>
              </a:spcBef>
            </a:pPr>
            <a:r>
              <a:rPr lang="en-GB" dirty="0" smtClean="0"/>
              <a:t>The value of SP should be aligned to a double-word address boundary</a:t>
            </a:r>
          </a:p>
          <a:p>
            <a:pPr lvl="1">
              <a:spcBef>
                <a:spcPts val="1800"/>
              </a:spcBef>
            </a:pPr>
            <a:r>
              <a:rPr lang="en-GB" dirty="0" smtClean="0"/>
              <a:t>Input parameters have to be stored in the correct registers, for example, registers R0 to R3 can be used for passing four parameters</a:t>
            </a:r>
          </a:p>
          <a:p>
            <a:pPr lvl="1">
              <a:spcBef>
                <a:spcPts val="1800"/>
              </a:spcBef>
            </a:pPr>
            <a:r>
              <a:rPr lang="en-GB" dirty="0" smtClean="0"/>
              <a:t>The return value is usually stored in R0</a:t>
            </a:r>
          </a:p>
        </p:txBody>
      </p:sp>
    </p:spTree>
    <p:extLst>
      <p:ext uri="{BB962C8B-B14F-4D97-AF65-F5344CB8AC3E}">
        <p14:creationId xmlns:p14="http://schemas.microsoft.com/office/powerpoint/2010/main" val="307570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Calling a C Function from Assembly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681486" y="1440000"/>
            <a:ext cx="10954299" cy="4680000"/>
          </a:xfrm>
        </p:spPr>
        <p:txBody>
          <a:bodyPr/>
          <a:lstStyle/>
          <a:p>
            <a:r>
              <a:rPr lang="en-GB" dirty="0" smtClean="0"/>
              <a:t>For example, write an adding function in C: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Call the C function from the assembly code, for example:</a:t>
            </a:r>
          </a:p>
          <a:p>
            <a:pPr>
              <a:spcBef>
                <a:spcPct val="0"/>
              </a:spcBef>
            </a:pPr>
            <a:endParaRPr lang="en-GB" dirty="0" smtClean="0"/>
          </a:p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5" name="Rectangle 4"/>
          <p:cNvSpPr/>
          <p:nvPr/>
        </p:nvSpPr>
        <p:spPr bwMode="auto">
          <a:xfrm>
            <a:off x="788906" y="2001008"/>
            <a:ext cx="10817988" cy="12192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none" lIns="360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GB" b="0" dirty="0" err="1" smtClean="0">
                <a:latin typeface="Lucida Console" panose="020B0609040504020204" pitchFamily="49" charset="0"/>
              </a:rPr>
              <a:t>int</a:t>
            </a:r>
            <a:r>
              <a:rPr lang="en-GB" b="0" dirty="0" smtClean="0">
                <a:latin typeface="Lucida Console" panose="020B0609040504020204" pitchFamily="49" charset="0"/>
              </a:rPr>
              <a:t> </a:t>
            </a:r>
            <a:r>
              <a:rPr lang="en-GB" b="0" dirty="0" err="1" smtClean="0">
                <a:latin typeface="Lucida Console" panose="020B0609040504020204" pitchFamily="49" charset="0"/>
              </a:rPr>
              <a:t>my_add</a:t>
            </a:r>
            <a:r>
              <a:rPr lang="en-GB" b="0" dirty="0" smtClean="0">
                <a:latin typeface="Lucida Console" panose="020B0609040504020204" pitchFamily="49" charset="0"/>
              </a:rPr>
              <a:t>(</a:t>
            </a:r>
            <a:r>
              <a:rPr lang="en-GB" b="0" dirty="0" err="1" smtClean="0">
                <a:latin typeface="Lucida Console" panose="020B0609040504020204" pitchFamily="49" charset="0"/>
              </a:rPr>
              <a:t>int</a:t>
            </a:r>
            <a:r>
              <a:rPr lang="en-GB" b="0" dirty="0" smtClean="0">
                <a:latin typeface="Lucida Console" panose="020B0609040504020204" pitchFamily="49" charset="0"/>
              </a:rPr>
              <a:t> </a:t>
            </a:r>
            <a:r>
              <a:rPr lang="en-GB" b="0" dirty="0">
                <a:latin typeface="Lucida Console" panose="020B0609040504020204" pitchFamily="49" charset="0"/>
              </a:rPr>
              <a:t>x1, </a:t>
            </a:r>
            <a:r>
              <a:rPr lang="en-GB" b="0" dirty="0" err="1">
                <a:latin typeface="Lucida Console" panose="020B0609040504020204" pitchFamily="49" charset="0"/>
              </a:rPr>
              <a:t>int</a:t>
            </a:r>
            <a:r>
              <a:rPr lang="en-GB" b="0" dirty="0">
                <a:latin typeface="Lucida Console" panose="020B0609040504020204" pitchFamily="49" charset="0"/>
              </a:rPr>
              <a:t> </a:t>
            </a:r>
            <a:r>
              <a:rPr lang="en-GB" b="0" dirty="0" smtClean="0">
                <a:latin typeface="Lucida Console" panose="020B0609040504020204" pitchFamily="49" charset="0"/>
              </a:rPr>
              <a:t>x2, </a:t>
            </a:r>
            <a:r>
              <a:rPr lang="en-GB" b="0" dirty="0" err="1">
                <a:latin typeface="Lucida Console" panose="020B0609040504020204" pitchFamily="49" charset="0"/>
              </a:rPr>
              <a:t>int</a:t>
            </a:r>
            <a:r>
              <a:rPr lang="en-GB" b="0" dirty="0">
                <a:latin typeface="Lucida Console" panose="020B0609040504020204" pitchFamily="49" charset="0"/>
              </a:rPr>
              <a:t> </a:t>
            </a:r>
            <a:r>
              <a:rPr lang="en-GB" b="0" dirty="0" smtClean="0">
                <a:latin typeface="Lucida Console" panose="020B0609040504020204" pitchFamily="49" charset="0"/>
              </a:rPr>
              <a:t>x3, </a:t>
            </a:r>
            <a:r>
              <a:rPr lang="en-GB" b="0" dirty="0" err="1">
                <a:latin typeface="Lucida Console" panose="020B0609040504020204" pitchFamily="49" charset="0"/>
              </a:rPr>
              <a:t>int</a:t>
            </a:r>
            <a:r>
              <a:rPr lang="en-GB" b="0" dirty="0">
                <a:latin typeface="Lucida Console" panose="020B0609040504020204" pitchFamily="49" charset="0"/>
              </a:rPr>
              <a:t> </a:t>
            </a:r>
            <a:r>
              <a:rPr lang="en-GB" b="0" dirty="0" smtClean="0">
                <a:latin typeface="Lucida Console" panose="020B0609040504020204" pitchFamily="49" charset="0"/>
              </a:rPr>
              <a:t>x4) </a:t>
            </a:r>
            <a:r>
              <a:rPr lang="en-GB" b="0" dirty="0">
                <a:latin typeface="Lucida Console" panose="020B0609040504020204" pitchFamily="49" charset="0"/>
              </a:rPr>
              <a:t>{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</a:t>
            </a:r>
            <a:r>
              <a:rPr lang="en-GB" b="0" dirty="0" smtClean="0">
                <a:latin typeface="Lucida Console" panose="020B0609040504020204" pitchFamily="49" charset="0"/>
              </a:rPr>
              <a:t>return (x1+x2+x3+x4);</a:t>
            </a: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} 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788906" y="4143828"/>
            <a:ext cx="10817988" cy="186508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none" lIns="360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GB" b="0" dirty="0" smtClean="0">
                <a:latin typeface="Lucida Console" panose="020B0609040504020204" pitchFamily="49" charset="0"/>
              </a:rPr>
              <a:t>MOVS	R0, #0X1		; parameter x1	</a:t>
            </a:r>
          </a:p>
          <a:p>
            <a:pPr>
              <a:defRPr/>
            </a:pPr>
            <a:r>
              <a:rPr lang="en-GB" b="0" dirty="0">
                <a:latin typeface="Lucida Console" panose="020B0609040504020204" pitchFamily="49" charset="0"/>
              </a:rPr>
              <a:t>MOVS	</a:t>
            </a:r>
            <a:r>
              <a:rPr lang="en-GB" b="0" dirty="0" smtClean="0">
                <a:latin typeface="Lucida Console" panose="020B0609040504020204" pitchFamily="49" charset="0"/>
              </a:rPr>
              <a:t>R1, </a:t>
            </a:r>
            <a:r>
              <a:rPr lang="en-GB" b="0" dirty="0">
                <a:latin typeface="Lucida Console" panose="020B0609040504020204" pitchFamily="49" charset="0"/>
              </a:rPr>
              <a:t>#</a:t>
            </a:r>
            <a:r>
              <a:rPr lang="en-GB" b="0" dirty="0" smtClean="0">
                <a:latin typeface="Lucida Console" panose="020B0609040504020204" pitchFamily="49" charset="0"/>
              </a:rPr>
              <a:t>0X3</a:t>
            </a:r>
            <a:r>
              <a:rPr lang="en-GB" b="0" dirty="0">
                <a:latin typeface="Lucida Console" panose="020B0609040504020204" pitchFamily="49" charset="0"/>
              </a:rPr>
              <a:t>		; parameter </a:t>
            </a:r>
            <a:r>
              <a:rPr lang="en-GB" b="0" dirty="0" smtClean="0">
                <a:latin typeface="Lucida Console" panose="020B0609040504020204" pitchFamily="49" charset="0"/>
              </a:rPr>
              <a:t>x2</a:t>
            </a:r>
            <a:r>
              <a:rPr lang="en-GB" b="0" dirty="0">
                <a:latin typeface="Lucida Console" panose="020B0609040504020204" pitchFamily="49" charset="0"/>
              </a:rPr>
              <a:t>	</a:t>
            </a:r>
          </a:p>
          <a:p>
            <a:pPr>
              <a:defRPr/>
            </a:pPr>
            <a:r>
              <a:rPr lang="en-GB" b="0" dirty="0">
                <a:latin typeface="Lucida Console" panose="020B0609040504020204" pitchFamily="49" charset="0"/>
              </a:rPr>
              <a:t>MOVS	</a:t>
            </a:r>
            <a:r>
              <a:rPr lang="en-GB" b="0" dirty="0" smtClean="0">
                <a:latin typeface="Lucida Console" panose="020B0609040504020204" pitchFamily="49" charset="0"/>
              </a:rPr>
              <a:t>R2, </a:t>
            </a:r>
            <a:r>
              <a:rPr lang="en-GB" b="0" dirty="0">
                <a:latin typeface="Lucida Console" panose="020B0609040504020204" pitchFamily="49" charset="0"/>
              </a:rPr>
              <a:t>#</a:t>
            </a:r>
            <a:r>
              <a:rPr lang="en-GB" b="0" dirty="0" smtClean="0">
                <a:latin typeface="Lucida Console" panose="020B0609040504020204" pitchFamily="49" charset="0"/>
              </a:rPr>
              <a:t>0X5</a:t>
            </a:r>
            <a:r>
              <a:rPr lang="en-GB" b="0" dirty="0">
                <a:latin typeface="Lucida Console" panose="020B0609040504020204" pitchFamily="49" charset="0"/>
              </a:rPr>
              <a:t>		; parameter </a:t>
            </a:r>
            <a:r>
              <a:rPr lang="en-GB" b="0" dirty="0" smtClean="0">
                <a:latin typeface="Lucida Console" panose="020B0609040504020204" pitchFamily="49" charset="0"/>
              </a:rPr>
              <a:t>x3</a:t>
            </a:r>
            <a:r>
              <a:rPr lang="en-GB" b="0" dirty="0">
                <a:latin typeface="Lucida Console" panose="020B0609040504020204" pitchFamily="49" charset="0"/>
              </a:rPr>
              <a:t>	</a:t>
            </a:r>
          </a:p>
          <a:p>
            <a:pPr>
              <a:defRPr/>
            </a:pPr>
            <a:r>
              <a:rPr lang="en-GB" b="0" dirty="0">
                <a:latin typeface="Lucida Console" panose="020B0609040504020204" pitchFamily="49" charset="0"/>
              </a:rPr>
              <a:t>MOVS	</a:t>
            </a:r>
            <a:r>
              <a:rPr lang="en-GB" b="0" dirty="0" smtClean="0">
                <a:latin typeface="Lucida Console" panose="020B0609040504020204" pitchFamily="49" charset="0"/>
              </a:rPr>
              <a:t>R3, </a:t>
            </a:r>
            <a:r>
              <a:rPr lang="en-GB" b="0" dirty="0">
                <a:latin typeface="Lucida Console" panose="020B0609040504020204" pitchFamily="49" charset="0"/>
              </a:rPr>
              <a:t>#</a:t>
            </a:r>
            <a:r>
              <a:rPr lang="en-GB" b="0" dirty="0" smtClean="0">
                <a:latin typeface="Lucida Console" panose="020B0609040504020204" pitchFamily="49" charset="0"/>
              </a:rPr>
              <a:t>0X7</a:t>
            </a:r>
            <a:r>
              <a:rPr lang="en-GB" b="0" dirty="0">
                <a:latin typeface="Lucida Console" panose="020B0609040504020204" pitchFamily="49" charset="0"/>
              </a:rPr>
              <a:t>		; parameter </a:t>
            </a:r>
            <a:r>
              <a:rPr lang="en-GB" b="0" dirty="0" smtClean="0">
                <a:latin typeface="Lucida Console" panose="020B0609040504020204" pitchFamily="49" charset="0"/>
              </a:rPr>
              <a:t>x4</a:t>
            </a:r>
            <a:r>
              <a:rPr lang="en-GB" b="0" dirty="0">
                <a:latin typeface="Lucida Console" panose="020B0609040504020204" pitchFamily="49" charset="0"/>
              </a:rPr>
              <a:t>	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 smtClean="0">
                <a:latin typeface="Lucida Console" panose="020B0609040504020204" pitchFamily="49" charset="0"/>
              </a:rPr>
              <a:t>IMPORT	</a:t>
            </a:r>
            <a:r>
              <a:rPr lang="en-GB" b="0" dirty="0" err="1" smtClean="0">
                <a:latin typeface="Lucida Console" panose="020B0609040504020204" pitchFamily="49" charset="0"/>
              </a:rPr>
              <a:t>my_add</a:t>
            </a:r>
            <a:endParaRPr lang="en-GB" b="0" dirty="0" smtClean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 smtClean="0">
                <a:latin typeface="Lucida Console" panose="020B0609040504020204" pitchFamily="49" charset="0"/>
              </a:rPr>
              <a:t>BL	</a:t>
            </a:r>
            <a:r>
              <a:rPr lang="en-GB" b="0" dirty="0" err="1" smtClean="0">
                <a:latin typeface="Lucida Console" panose="020B0609040504020204" pitchFamily="49" charset="0"/>
              </a:rPr>
              <a:t>my_add</a:t>
            </a:r>
            <a:r>
              <a:rPr lang="en-GB" b="0" dirty="0" smtClean="0">
                <a:latin typeface="Lucida Console" panose="020B0609040504020204" pitchFamily="49" charset="0"/>
              </a:rPr>
              <a:t>		; call “</a:t>
            </a:r>
            <a:r>
              <a:rPr lang="en-GB" b="0" dirty="0" err="1" smtClean="0">
                <a:latin typeface="Lucida Console" panose="020B0609040504020204" pitchFamily="49" charset="0"/>
              </a:rPr>
              <a:t>my_add</a:t>
            </a:r>
            <a:r>
              <a:rPr lang="en-GB" b="0" dirty="0" smtClean="0">
                <a:latin typeface="Lucida Console" panose="020B0609040504020204" pitchFamily="49" charset="0"/>
              </a:rPr>
              <a:t>” function in C</a:t>
            </a:r>
            <a:endParaRPr lang="en-GB" b="0" dirty="0"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80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Calling an Assembly Function from C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646981" y="1440000"/>
            <a:ext cx="10739888" cy="46800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GB" dirty="0" smtClean="0"/>
              <a:t>When calling an assembly function from C code, following areas should be aware:</a:t>
            </a:r>
          </a:p>
          <a:p>
            <a:pPr lvl="1">
              <a:spcBef>
                <a:spcPts val="1800"/>
              </a:spcBef>
            </a:pPr>
            <a:r>
              <a:rPr lang="en-GB" dirty="0" smtClean="0"/>
              <a:t>If registers R4 to R11 need to be changed, they have to be stacked and restored in the assembly function</a:t>
            </a:r>
          </a:p>
          <a:p>
            <a:pPr lvl="1">
              <a:spcBef>
                <a:spcPts val="1800"/>
              </a:spcBef>
            </a:pPr>
            <a:r>
              <a:rPr lang="en-GB" dirty="0" smtClean="0"/>
              <a:t>If another function is called inside the assembly function, LR register needs to be saved on the stack and used for return</a:t>
            </a:r>
          </a:p>
          <a:p>
            <a:pPr lvl="1">
              <a:spcBef>
                <a:spcPts val="1800"/>
              </a:spcBef>
            </a:pPr>
            <a:r>
              <a:rPr lang="en-GB" dirty="0" smtClean="0"/>
              <a:t>The function return value is normally stored in R0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15944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2911476"/>
            <a:ext cx="10359152" cy="1820863"/>
          </a:xfrm>
        </p:spPr>
        <p:txBody>
          <a:bodyPr/>
          <a:lstStyle/>
          <a:p>
            <a:pPr>
              <a:defRPr/>
            </a:pPr>
            <a:r>
              <a:rPr lang="en-GB" cap="none" dirty="0" smtClean="0">
                <a:latin typeface="+mn-lt"/>
              </a:rPr>
              <a:t>Program Code</a:t>
            </a:r>
            <a:endParaRPr lang="en-GB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113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Calling an Assembly Function from C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638355" y="906463"/>
            <a:ext cx="11347879" cy="3518888"/>
          </a:xfrm>
        </p:spPr>
        <p:txBody>
          <a:bodyPr/>
          <a:lstStyle/>
          <a:p>
            <a:r>
              <a:rPr lang="en-GB" dirty="0" smtClean="0"/>
              <a:t>Write a function in assembly, for example:</a:t>
            </a:r>
          </a:p>
          <a:p>
            <a:pPr marL="444500" lvl="1" indent="0">
              <a:spcBef>
                <a:spcPct val="0"/>
              </a:spcBef>
              <a:buFont typeface="Wingdings" pitchFamily="2" charset="2"/>
              <a:buNone/>
            </a:pPr>
            <a:r>
              <a:rPr lang="en-GB" sz="1600" dirty="0" smtClean="0"/>
              <a:t> 			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Calling an assembly function in C, for example:</a:t>
            </a:r>
          </a:p>
          <a:p>
            <a:pPr>
              <a:spcBef>
                <a:spcPct val="0"/>
              </a:spcBef>
            </a:pPr>
            <a:endParaRPr lang="en-GB" dirty="0" smtClean="0"/>
          </a:p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5" name="Rectangle 4"/>
          <p:cNvSpPr/>
          <p:nvPr/>
        </p:nvSpPr>
        <p:spPr bwMode="auto">
          <a:xfrm>
            <a:off x="788906" y="1647372"/>
            <a:ext cx="10817988" cy="16764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none" lIns="360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pt-BR" b="0" dirty="0" smtClean="0">
                <a:latin typeface="Lucida Console" panose="020B0609040504020204" pitchFamily="49" charset="0"/>
              </a:rPr>
              <a:t>		EXPORT </a:t>
            </a:r>
            <a:r>
              <a:rPr lang="pt-BR" b="0" dirty="0">
                <a:latin typeface="Lucida Console" panose="020B0609040504020204" pitchFamily="49" charset="0"/>
              </a:rPr>
              <a:t>add_asm	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pt-BR" b="0" dirty="0">
                <a:latin typeface="Lucida Console" panose="020B0609040504020204" pitchFamily="49" charset="0"/>
              </a:rPr>
              <a:t>add_asm    	</a:t>
            </a:r>
            <a:r>
              <a:rPr lang="pt-BR" b="0" dirty="0" smtClean="0">
                <a:latin typeface="Lucida Console" panose="020B0609040504020204" pitchFamily="49" charset="0"/>
              </a:rPr>
              <a:t>FUNCTION</a:t>
            </a:r>
            <a:endParaRPr lang="pt-BR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pt-BR" b="0" dirty="0">
                <a:latin typeface="Lucida Console" panose="020B0609040504020204" pitchFamily="49" charset="0"/>
              </a:rPr>
              <a:t>                	</a:t>
            </a:r>
            <a:r>
              <a:rPr lang="pt-BR" b="0" dirty="0" smtClean="0">
                <a:latin typeface="Lucida Console" panose="020B0609040504020204" pitchFamily="49" charset="0"/>
              </a:rPr>
              <a:t>ADDS</a:t>
            </a:r>
            <a:r>
              <a:rPr lang="pt-BR" b="0" dirty="0">
                <a:latin typeface="Lucida Console" panose="020B0609040504020204" pitchFamily="49" charset="0"/>
              </a:rPr>
              <a:t>	R0, R0, R1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pt-BR" b="0" dirty="0">
                <a:latin typeface="Lucida Console" panose="020B0609040504020204" pitchFamily="49" charset="0"/>
              </a:rPr>
              <a:t>                	</a:t>
            </a:r>
            <a:r>
              <a:rPr lang="pt-BR" b="0" dirty="0" smtClean="0">
                <a:latin typeface="Lucida Console" panose="020B0609040504020204" pitchFamily="49" charset="0"/>
              </a:rPr>
              <a:t>ADDS</a:t>
            </a:r>
            <a:r>
              <a:rPr lang="pt-BR" b="0" dirty="0">
                <a:latin typeface="Lucida Console" panose="020B0609040504020204" pitchFamily="49" charset="0"/>
              </a:rPr>
              <a:t>	R0, R0, R2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pt-BR" b="0" dirty="0">
                <a:latin typeface="Lucida Console" panose="020B0609040504020204" pitchFamily="49" charset="0"/>
              </a:rPr>
              <a:t>                	</a:t>
            </a:r>
            <a:r>
              <a:rPr lang="pt-BR" b="0" dirty="0" smtClean="0">
                <a:latin typeface="Lucida Console" panose="020B0609040504020204" pitchFamily="49" charset="0"/>
              </a:rPr>
              <a:t>ADDS</a:t>
            </a:r>
            <a:r>
              <a:rPr lang="pt-BR" b="0" dirty="0">
                <a:latin typeface="Lucida Console" panose="020B0609040504020204" pitchFamily="49" charset="0"/>
              </a:rPr>
              <a:t>	R0, R0, R3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pt-BR" b="0" dirty="0">
                <a:latin typeface="Lucida Console" panose="020B0609040504020204" pitchFamily="49" charset="0"/>
              </a:rPr>
              <a:t>		</a:t>
            </a:r>
            <a:r>
              <a:rPr lang="pt-BR" b="0" dirty="0" smtClean="0">
                <a:latin typeface="Lucida Console" panose="020B0609040504020204" pitchFamily="49" charset="0"/>
              </a:rPr>
              <a:t>BX </a:t>
            </a:r>
            <a:r>
              <a:rPr lang="pt-BR" b="0" dirty="0">
                <a:latin typeface="Lucida Console" panose="020B0609040504020204" pitchFamily="49" charset="0"/>
              </a:rPr>
              <a:t>	LR		; result is returned in R0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pt-BR" b="0" dirty="0">
                <a:latin typeface="Lucida Console" panose="020B0609040504020204" pitchFamily="49" charset="0"/>
              </a:rPr>
              <a:t>                	</a:t>
            </a:r>
            <a:r>
              <a:rPr lang="pt-BR" b="0" dirty="0" smtClean="0">
                <a:latin typeface="Lucida Console" panose="020B0609040504020204" pitchFamily="49" charset="0"/>
              </a:rPr>
              <a:t>ENDFUNC</a:t>
            </a:r>
            <a:endParaRPr lang="pt-BR" b="0" dirty="0">
              <a:latin typeface="Lucida Console" panose="020B0609040504020204" pitchFamily="49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88906" y="4521201"/>
            <a:ext cx="10817988" cy="151674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none" lIns="360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pt-BR" b="0" dirty="0">
                <a:latin typeface="Lucida Console" panose="020B0609040504020204" pitchFamily="49" charset="0"/>
              </a:rPr>
              <a:t>external int  add_asm( int k1, int k2, int k3, int k4);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pt-BR" b="0" dirty="0">
                <a:latin typeface="Lucida Console" panose="020B0609040504020204" pitchFamily="49" charset="0"/>
              </a:rPr>
              <a:t>void main {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pt-BR" b="0" dirty="0">
                <a:latin typeface="Lucida Console" panose="020B0609040504020204" pitchFamily="49" charset="0"/>
              </a:rPr>
              <a:t>	int x;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pt-BR" b="0" dirty="0">
                <a:latin typeface="Lucida Console" panose="020B0609040504020204" pitchFamily="49" charset="0"/>
              </a:rPr>
              <a:t>	x = add_asm (11,22,33,44);	</a:t>
            </a:r>
            <a:r>
              <a:rPr lang="pt-BR" b="0" dirty="0" smtClean="0">
                <a:latin typeface="Lucida Console" panose="020B0609040504020204" pitchFamily="49" charset="0"/>
              </a:rPr>
              <a:t>// </a:t>
            </a:r>
            <a:r>
              <a:rPr lang="pt-BR" b="0" dirty="0">
                <a:latin typeface="Lucida Console" panose="020B0609040504020204" pitchFamily="49" charset="0"/>
              </a:rPr>
              <a:t>call assembly function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pt-BR" b="0" dirty="0">
                <a:latin typeface="Lucida Console" panose="020B0609040504020204" pitchFamily="49" charset="0"/>
              </a:rPr>
              <a:t>	…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pt-BR" b="0" dirty="0">
                <a:latin typeface="Lucida Console" panose="020B0609040504020204" pitchFamily="49" charset="0"/>
              </a:rPr>
              <a:t>} </a:t>
            </a:r>
          </a:p>
        </p:txBody>
      </p:sp>
    </p:spTree>
    <p:extLst>
      <p:ext uri="{BB962C8B-B14F-4D97-AF65-F5344CB8AC3E}">
        <p14:creationId xmlns:p14="http://schemas.microsoft.com/office/powerpoint/2010/main" val="116390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Embedded Assembly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595223" y="1440000"/>
            <a:ext cx="11040563" cy="4680000"/>
          </a:xfrm>
        </p:spPr>
        <p:txBody>
          <a:bodyPr/>
          <a:lstStyle/>
          <a:p>
            <a:r>
              <a:rPr lang="en-GB" dirty="0" smtClean="0"/>
              <a:t>The embedded assembler allows developer to write assembly functions inside C files, for example in C:</a:t>
            </a:r>
          </a:p>
          <a:p>
            <a:pPr marL="444500" lvl="1" indent="0">
              <a:spcBef>
                <a:spcPct val="0"/>
              </a:spcBef>
              <a:buFont typeface="Wingdings" pitchFamily="2" charset="2"/>
              <a:buNone/>
            </a:pPr>
            <a:r>
              <a:rPr lang="en-GB" sz="1600" dirty="0" smtClean="0"/>
              <a:t>			</a:t>
            </a:r>
          </a:p>
          <a:p>
            <a:endParaRPr lang="en-GB" dirty="0" smtClean="0"/>
          </a:p>
        </p:txBody>
      </p:sp>
      <p:sp>
        <p:nvSpPr>
          <p:cNvPr id="8" name="Rectangle 7"/>
          <p:cNvSpPr/>
          <p:nvPr/>
        </p:nvSpPr>
        <p:spPr bwMode="auto">
          <a:xfrm>
            <a:off x="788906" y="2448427"/>
            <a:ext cx="10817988" cy="335279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none" lIns="360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_</a:t>
            </a:r>
            <a:r>
              <a:rPr lang="en-GB" b="0" dirty="0" err="1">
                <a:latin typeface="Lucida Console" panose="020B0609040504020204" pitchFamily="49" charset="0"/>
              </a:rPr>
              <a:t>asm</a:t>
            </a:r>
            <a:r>
              <a:rPr lang="en-GB" b="0" dirty="0">
                <a:latin typeface="Lucida Console" panose="020B0609040504020204" pitchFamily="49" charset="0"/>
              </a:rPr>
              <a:t> </a:t>
            </a:r>
            <a:r>
              <a:rPr lang="en-GB" b="0" dirty="0" err="1">
                <a:latin typeface="Lucida Console" panose="020B0609040504020204" pitchFamily="49" charset="0"/>
              </a:rPr>
              <a:t>int</a:t>
            </a:r>
            <a:r>
              <a:rPr lang="en-GB" b="0" dirty="0">
                <a:latin typeface="Lucida Console" panose="020B0609040504020204" pitchFamily="49" charset="0"/>
              </a:rPr>
              <a:t>  </a:t>
            </a:r>
            <a:r>
              <a:rPr lang="en-GB" b="0" dirty="0" err="1">
                <a:latin typeface="Lucida Console" panose="020B0609040504020204" pitchFamily="49" charset="0"/>
              </a:rPr>
              <a:t>add_asm</a:t>
            </a:r>
            <a:r>
              <a:rPr lang="en-GB" b="0" dirty="0" smtClean="0">
                <a:latin typeface="Lucida Console" panose="020B0609040504020204" pitchFamily="49" charset="0"/>
              </a:rPr>
              <a:t>(  </a:t>
            </a:r>
            <a:r>
              <a:rPr lang="en-GB" b="0" dirty="0" err="1">
                <a:latin typeface="Lucida Console" panose="020B0609040504020204" pitchFamily="49" charset="0"/>
              </a:rPr>
              <a:t>int</a:t>
            </a:r>
            <a:r>
              <a:rPr lang="en-GB" b="0" dirty="0">
                <a:latin typeface="Lucida Console" panose="020B0609040504020204" pitchFamily="49" charset="0"/>
              </a:rPr>
              <a:t> k1, </a:t>
            </a:r>
            <a:r>
              <a:rPr lang="en-GB" b="0" dirty="0" err="1">
                <a:latin typeface="Lucida Console" panose="020B0609040504020204" pitchFamily="49" charset="0"/>
              </a:rPr>
              <a:t>int</a:t>
            </a:r>
            <a:r>
              <a:rPr lang="en-GB" b="0" dirty="0">
                <a:latin typeface="Lucida Console" panose="020B0609040504020204" pitchFamily="49" charset="0"/>
              </a:rPr>
              <a:t> k2, </a:t>
            </a:r>
            <a:r>
              <a:rPr lang="en-GB" b="0" dirty="0" err="1">
                <a:latin typeface="Lucida Console" panose="020B0609040504020204" pitchFamily="49" charset="0"/>
              </a:rPr>
              <a:t>int</a:t>
            </a:r>
            <a:r>
              <a:rPr lang="en-GB" b="0" dirty="0">
                <a:latin typeface="Lucida Console" panose="020B0609040504020204" pitchFamily="49" charset="0"/>
              </a:rPr>
              <a:t> k3, </a:t>
            </a:r>
            <a:r>
              <a:rPr lang="en-GB" b="0" dirty="0" err="1">
                <a:latin typeface="Lucida Console" panose="020B0609040504020204" pitchFamily="49" charset="0"/>
              </a:rPr>
              <a:t>int</a:t>
            </a:r>
            <a:r>
              <a:rPr lang="en-GB" b="0" dirty="0">
                <a:latin typeface="Lucida Console" panose="020B0609040504020204" pitchFamily="49" charset="0"/>
              </a:rPr>
              <a:t> k4) </a:t>
            </a:r>
            <a:r>
              <a:rPr lang="en-GB" b="0" dirty="0" smtClean="0">
                <a:latin typeface="Lucida Console" panose="020B0609040504020204" pitchFamily="49" charset="0"/>
              </a:rPr>
              <a:t>{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</a:t>
            </a:r>
            <a:r>
              <a:rPr lang="en-GB" b="0" dirty="0" smtClean="0">
                <a:latin typeface="Lucida Console" panose="020B0609040504020204" pitchFamily="49" charset="0"/>
              </a:rPr>
              <a:t>	ADDS</a:t>
            </a:r>
            <a:r>
              <a:rPr lang="en-GB" b="0" dirty="0">
                <a:latin typeface="Lucida Console" panose="020B0609040504020204" pitchFamily="49" charset="0"/>
              </a:rPr>
              <a:t>	R0, R0, R1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        </a:t>
            </a:r>
            <a:r>
              <a:rPr lang="en-GB" b="0" dirty="0" smtClean="0">
                <a:latin typeface="Lucida Console" panose="020B0609040504020204" pitchFamily="49" charset="0"/>
              </a:rPr>
              <a:t>        	ADDS</a:t>
            </a:r>
            <a:r>
              <a:rPr lang="en-GB" b="0" dirty="0">
                <a:latin typeface="Lucida Console" panose="020B0609040504020204" pitchFamily="49" charset="0"/>
              </a:rPr>
              <a:t>	R0, R0, R2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         </a:t>
            </a:r>
            <a:r>
              <a:rPr lang="en-GB" b="0" dirty="0" smtClean="0">
                <a:latin typeface="Lucida Console" panose="020B0609040504020204" pitchFamily="49" charset="0"/>
              </a:rPr>
              <a:t>       	ADDS</a:t>
            </a:r>
            <a:r>
              <a:rPr lang="en-GB" b="0" dirty="0">
                <a:latin typeface="Lucida Console" panose="020B0609040504020204" pitchFamily="49" charset="0"/>
              </a:rPr>
              <a:t>	R0, R0, R3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	</a:t>
            </a:r>
            <a:r>
              <a:rPr lang="en-GB" b="0" dirty="0" smtClean="0">
                <a:latin typeface="Lucida Console" panose="020B0609040504020204" pitchFamily="49" charset="0"/>
              </a:rPr>
              <a:t>BX </a:t>
            </a:r>
            <a:r>
              <a:rPr lang="en-GB" b="0" dirty="0">
                <a:latin typeface="Lucida Console" panose="020B0609040504020204" pitchFamily="49" charset="0"/>
              </a:rPr>
              <a:t>	LR		                	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 smtClean="0">
                <a:latin typeface="Lucida Console" panose="020B0609040504020204" pitchFamily="49" charset="0"/>
              </a:rPr>
              <a:t>}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void main {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</a:t>
            </a:r>
            <a:r>
              <a:rPr lang="en-GB" b="0" dirty="0" err="1">
                <a:latin typeface="Lucida Console" panose="020B0609040504020204" pitchFamily="49" charset="0"/>
              </a:rPr>
              <a:t>int</a:t>
            </a:r>
            <a:r>
              <a:rPr lang="en-GB" b="0" dirty="0">
                <a:latin typeface="Lucida Console" panose="020B0609040504020204" pitchFamily="49" charset="0"/>
              </a:rPr>
              <a:t> x;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x = </a:t>
            </a:r>
            <a:r>
              <a:rPr lang="en-GB" b="0" dirty="0" err="1">
                <a:latin typeface="Lucida Console" panose="020B0609040504020204" pitchFamily="49" charset="0"/>
              </a:rPr>
              <a:t>add_asm</a:t>
            </a:r>
            <a:r>
              <a:rPr lang="en-GB" b="0" dirty="0">
                <a:latin typeface="Lucida Console" panose="020B0609040504020204" pitchFamily="49" charset="0"/>
              </a:rPr>
              <a:t> (11,22,33,44);	</a:t>
            </a:r>
            <a:r>
              <a:rPr lang="en-GB" b="0" dirty="0" smtClean="0">
                <a:latin typeface="Lucida Console" panose="020B0609040504020204" pitchFamily="49" charset="0"/>
              </a:rPr>
              <a:t>// </a:t>
            </a:r>
            <a:r>
              <a:rPr lang="en-GB" b="0" dirty="0">
                <a:latin typeface="Lucida Console" panose="020B0609040504020204" pitchFamily="49" charset="0"/>
              </a:rPr>
              <a:t>call assembly function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…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} </a:t>
            </a:r>
          </a:p>
        </p:txBody>
      </p:sp>
    </p:spTree>
    <p:extLst>
      <p:ext uri="{BB962C8B-B14F-4D97-AF65-F5344CB8AC3E}">
        <p14:creationId xmlns:p14="http://schemas.microsoft.com/office/powerpoint/2010/main" val="286329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1dr2mxwsd2nqe.cloudfront.net/media/catalog/product/cache/1/image/9df78eab33525d08d6e5fb8d27136e95/m/b/mbed_lpc4088_diag_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813" y="4504507"/>
            <a:ext cx="3450052" cy="2243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Lab Exercise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70" y="1440000"/>
            <a:ext cx="10892241" cy="4680000"/>
          </a:xfrm>
        </p:spPr>
        <p:txBody>
          <a:bodyPr/>
          <a:lstStyle/>
          <a:p>
            <a:r>
              <a:rPr lang="en-GB" dirty="0" smtClean="0"/>
              <a:t>Lab Exercises</a:t>
            </a:r>
          </a:p>
          <a:p>
            <a:pPr lvl="1"/>
            <a:r>
              <a:rPr lang="en-GB" sz="1800" dirty="0"/>
              <a:t>Lab 1 - </a:t>
            </a:r>
            <a:r>
              <a:rPr lang="en-GB" sz="1800" dirty="0" smtClean="0"/>
              <a:t>processing text in assembly language</a:t>
            </a:r>
          </a:p>
          <a:p>
            <a:pPr lvl="2"/>
            <a:r>
              <a:rPr lang="en-GB" sz="1800" dirty="0"/>
              <a:t>E</a:t>
            </a:r>
            <a:r>
              <a:rPr lang="en-GB" sz="1800" dirty="0" smtClean="0"/>
              <a:t>xecute </a:t>
            </a:r>
            <a:r>
              <a:rPr lang="en-GB" sz="1800" dirty="0"/>
              <a:t>assembly code on the </a:t>
            </a:r>
            <a:r>
              <a:rPr lang="en-GB" sz="1800" dirty="0" err="1"/>
              <a:t>mbed</a:t>
            </a:r>
            <a:r>
              <a:rPr lang="en-GB" sz="1800" dirty="0"/>
              <a:t> board </a:t>
            </a:r>
            <a:r>
              <a:rPr lang="en-GB" sz="1800" dirty="0" smtClean="0"/>
              <a:t>(e.g. LPC4088) using </a:t>
            </a:r>
            <a:r>
              <a:rPr lang="en-GB" sz="1800" dirty="0"/>
              <a:t>the debugger </a:t>
            </a:r>
            <a:r>
              <a:rPr lang="en-GB" sz="1800" dirty="0" smtClean="0"/>
              <a:t>(in </a:t>
            </a:r>
            <a:r>
              <a:rPr lang="en-GB" sz="1800" dirty="0"/>
              <a:t>ARM</a:t>
            </a:r>
            <a:r>
              <a:rPr lang="en-GB" sz="1800" baseline="30000" dirty="0"/>
              <a:t>®</a:t>
            </a:r>
            <a:r>
              <a:rPr lang="en-GB" sz="1800" dirty="0"/>
              <a:t> </a:t>
            </a:r>
            <a:r>
              <a:rPr lang="en-GB" sz="1800" dirty="0" err="1"/>
              <a:t>Keil</a:t>
            </a:r>
            <a:r>
              <a:rPr lang="en-GB" sz="1800" baseline="30000" dirty="0"/>
              <a:t>® </a:t>
            </a:r>
            <a:r>
              <a:rPr lang="en-GB" sz="1800" dirty="0"/>
              <a:t>MDK </a:t>
            </a:r>
            <a:r>
              <a:rPr lang="en-GB" sz="1800" dirty="0" smtClean="0"/>
              <a:t>)</a:t>
            </a:r>
          </a:p>
          <a:p>
            <a:pPr lvl="2"/>
            <a:r>
              <a:rPr lang="en-GB" sz="1800" dirty="0" smtClean="0"/>
              <a:t>Examine </a:t>
            </a:r>
            <a:r>
              <a:rPr lang="en-GB" sz="1800" dirty="0"/>
              <a:t>its execution at the processor </a:t>
            </a:r>
            <a:r>
              <a:rPr lang="en-GB" sz="1800" dirty="0" smtClean="0"/>
              <a:t>level</a:t>
            </a:r>
          </a:p>
          <a:p>
            <a:pPr lvl="1"/>
            <a:r>
              <a:rPr lang="en-US" sz="1800" dirty="0"/>
              <a:t>Lab 2 - </a:t>
            </a:r>
            <a:r>
              <a:rPr lang="en-US" sz="1800" dirty="0" smtClean="0"/>
              <a:t>square root approximation</a:t>
            </a:r>
          </a:p>
          <a:p>
            <a:pPr lvl="2"/>
            <a:r>
              <a:rPr lang="en-US" sz="1800" dirty="0"/>
              <a:t>W</a:t>
            </a:r>
            <a:r>
              <a:rPr lang="en-US" sz="1800" dirty="0" smtClean="0"/>
              <a:t>rite </a:t>
            </a:r>
            <a:r>
              <a:rPr lang="en-US" sz="1800" dirty="0"/>
              <a:t>an assembly code subroutine to approximate the square root of an argument using the bisection </a:t>
            </a:r>
            <a:r>
              <a:rPr lang="en-US" sz="1800" dirty="0" smtClean="0"/>
              <a:t>method</a:t>
            </a:r>
          </a:p>
          <a:p>
            <a:pPr lvl="2"/>
            <a:r>
              <a:rPr lang="en-GB" sz="1800" dirty="0" smtClean="0"/>
              <a:t>Test your result on </a:t>
            </a:r>
            <a:r>
              <a:rPr lang="en-GB" sz="1800" dirty="0"/>
              <a:t>the </a:t>
            </a:r>
            <a:r>
              <a:rPr lang="en-GB" sz="1800" dirty="0" err="1"/>
              <a:t>mbed</a:t>
            </a:r>
            <a:r>
              <a:rPr lang="en-GB" sz="1800" dirty="0"/>
              <a:t> board </a:t>
            </a:r>
            <a:r>
              <a:rPr lang="en-GB" sz="1800" dirty="0" smtClean="0"/>
              <a:t>(</a:t>
            </a:r>
            <a:r>
              <a:rPr lang="en-GB" sz="1800" dirty="0"/>
              <a:t>e.g. </a:t>
            </a:r>
            <a:r>
              <a:rPr lang="en-GB" sz="1800" dirty="0" smtClean="0"/>
              <a:t>LPC4088) </a:t>
            </a:r>
            <a:r>
              <a:rPr lang="en-GB" sz="1800" dirty="0"/>
              <a:t>using the debugger (</a:t>
            </a:r>
            <a:r>
              <a:rPr lang="en-GB" sz="1800" dirty="0" err="1"/>
              <a:t>Keil</a:t>
            </a:r>
            <a:r>
              <a:rPr lang="en-GB" sz="1800" dirty="0"/>
              <a:t> MDK)</a:t>
            </a:r>
          </a:p>
          <a:p>
            <a:pPr lvl="2"/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8151019" y="5441782"/>
            <a:ext cx="3187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NXP embedded Artist LPC4088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35609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ARM</a:t>
            </a:r>
            <a:r>
              <a:rPr lang="en-GB" dirty="0"/>
              <a:t> </a:t>
            </a:r>
            <a:r>
              <a:rPr lang="en-GB" dirty="0" err="1" smtClean="0"/>
              <a:t>Keil</a:t>
            </a:r>
            <a:r>
              <a:rPr lang="en-GB" baseline="30000" dirty="0" smtClean="0"/>
              <a:t>® </a:t>
            </a:r>
            <a:r>
              <a:rPr lang="en-GB" dirty="0"/>
              <a:t>MDK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981" y="948294"/>
            <a:ext cx="10962926" cy="5081570"/>
          </a:xfrm>
        </p:spPr>
        <p:txBody>
          <a:bodyPr/>
          <a:lstStyle/>
          <a:p>
            <a:r>
              <a:rPr lang="en-US" sz="1600" dirty="0" err="1"/>
              <a:t>Keil</a:t>
            </a:r>
            <a:r>
              <a:rPr lang="en-US" sz="1600" dirty="0"/>
              <a:t> </a:t>
            </a:r>
            <a:r>
              <a:rPr lang="en-US" sz="1600" dirty="0" err="1"/>
              <a:t>μVision</a:t>
            </a:r>
            <a:r>
              <a:rPr lang="en-US" sz="1600" dirty="0"/>
              <a:t> has an Integrated Development Environment (IDE), which allows user to build a project easily and quickly, the IDE includes:</a:t>
            </a:r>
            <a:endParaRPr lang="en-GB" sz="1600" dirty="0"/>
          </a:p>
          <a:p>
            <a:pPr lvl="1"/>
            <a:r>
              <a:rPr lang="en-US" sz="1400" dirty="0"/>
              <a:t>Project management;</a:t>
            </a:r>
            <a:endParaRPr lang="en-GB" sz="1400" dirty="0"/>
          </a:p>
          <a:p>
            <a:pPr lvl="1"/>
            <a:r>
              <a:rPr lang="en-US" sz="1400" dirty="0"/>
              <a:t>Make facilities;</a:t>
            </a:r>
            <a:endParaRPr lang="en-GB" sz="1400" dirty="0"/>
          </a:p>
          <a:p>
            <a:pPr lvl="1"/>
            <a:r>
              <a:rPr lang="en-US" sz="1400" dirty="0"/>
              <a:t>Source code editing;</a:t>
            </a:r>
            <a:endParaRPr lang="en-GB" sz="1400" dirty="0"/>
          </a:p>
          <a:p>
            <a:pPr lvl="1"/>
            <a:r>
              <a:rPr lang="en-US" sz="1400" dirty="0"/>
              <a:t>Program debugging;</a:t>
            </a:r>
            <a:endParaRPr lang="en-GB" sz="1400" dirty="0"/>
          </a:p>
          <a:p>
            <a:pPr lvl="1"/>
            <a:r>
              <a:rPr lang="en-US" sz="1400" dirty="0"/>
              <a:t>Complete simulation;</a:t>
            </a:r>
            <a:endParaRPr lang="en-GB" sz="1400" dirty="0"/>
          </a:p>
          <a:p>
            <a:r>
              <a:rPr lang="en-US" sz="1600" dirty="0"/>
              <a:t>A serial of ARM-based tools are 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  integrated </a:t>
            </a:r>
            <a:r>
              <a:rPr lang="en-US" sz="1600" dirty="0"/>
              <a:t>in </a:t>
            </a:r>
            <a:r>
              <a:rPr lang="en-US" sz="1600" dirty="0" err="1"/>
              <a:t>Keil</a:t>
            </a:r>
            <a:r>
              <a:rPr lang="en-US" sz="1600" dirty="0"/>
              <a:t> </a:t>
            </a:r>
            <a:r>
              <a:rPr lang="en-US" sz="1600" dirty="0" err="1"/>
              <a:t>μVision</a:t>
            </a:r>
            <a:r>
              <a:rPr lang="en-US" sz="1600" dirty="0"/>
              <a:t>, including:</a:t>
            </a:r>
            <a:endParaRPr lang="en-GB" sz="1600" dirty="0"/>
          </a:p>
          <a:p>
            <a:pPr lvl="1"/>
            <a:r>
              <a:rPr lang="en-US" sz="1400" dirty="0"/>
              <a:t>Compiler</a:t>
            </a:r>
            <a:endParaRPr lang="en-GB" sz="1400" dirty="0"/>
          </a:p>
          <a:p>
            <a:pPr lvl="1"/>
            <a:r>
              <a:rPr lang="en-US" sz="1400" dirty="0"/>
              <a:t>Assembler</a:t>
            </a:r>
            <a:endParaRPr lang="en-GB" sz="1400" dirty="0"/>
          </a:p>
          <a:p>
            <a:pPr lvl="1"/>
            <a:r>
              <a:rPr lang="en-US" sz="1400" dirty="0"/>
              <a:t>Linker</a:t>
            </a:r>
            <a:endParaRPr lang="en-GB" sz="1400" dirty="0"/>
          </a:p>
          <a:p>
            <a:pPr lvl="1"/>
            <a:r>
              <a:rPr lang="en-US" sz="1400" dirty="0"/>
              <a:t>Format Converter</a:t>
            </a:r>
            <a:endParaRPr lang="en-GB" sz="1400" dirty="0"/>
          </a:p>
          <a:p>
            <a:pPr lvl="1"/>
            <a:r>
              <a:rPr lang="en-US" sz="1400" dirty="0"/>
              <a:t>Libraries</a:t>
            </a:r>
            <a:endParaRPr lang="en-GB" sz="1400" dirty="0"/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9368" y="2015025"/>
            <a:ext cx="1852297" cy="67627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220" y="3022599"/>
            <a:ext cx="5495445" cy="2844482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421815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Useful Resources</a:t>
            </a:r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>
          <a:xfrm>
            <a:off x="693619" y="1440000"/>
            <a:ext cx="10800000" cy="468000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Cortex-M4 Technical Reference Manual:</a:t>
            </a:r>
          </a:p>
          <a:p>
            <a:pPr marL="444500" lvl="1" indent="0">
              <a:buNone/>
              <a:defRPr/>
            </a:pPr>
            <a:r>
              <a:rPr lang="en-GB" sz="1600" dirty="0" smtClean="0"/>
              <a:t>http://infocenter.arm.com/help/topic/com.arm.doc.ddi0439d/DDI0439D_cortex_m4_processor_r0p1_trm.pdf</a:t>
            </a:r>
          </a:p>
          <a:p>
            <a:pPr>
              <a:defRPr/>
            </a:pPr>
            <a:r>
              <a:rPr lang="en-GB" dirty="0" smtClean="0"/>
              <a:t>Cortex-M4 </a:t>
            </a:r>
            <a:r>
              <a:rPr lang="en-GB" dirty="0"/>
              <a:t>Devices Generic User Guide:</a:t>
            </a:r>
          </a:p>
          <a:p>
            <a:pPr marL="444500" lvl="1" indent="0">
              <a:buNone/>
              <a:defRPr/>
            </a:pPr>
            <a:r>
              <a:rPr lang="en-GB" sz="1600" dirty="0" smtClean="0"/>
              <a:t>http://www.nxp.com/documents/user_manual/UM10562.pdf</a:t>
            </a:r>
            <a:endParaRPr lang="en-GB" sz="1600" dirty="0"/>
          </a:p>
          <a:p>
            <a:pPr>
              <a:defRPr/>
            </a:pPr>
            <a:r>
              <a:rPr lang="en-GB" dirty="0"/>
              <a:t>NXP LPC Reference Manual:</a:t>
            </a:r>
          </a:p>
          <a:p>
            <a:pPr marL="444500" lvl="1" indent="0">
              <a:buNone/>
              <a:defRPr/>
            </a:pPr>
            <a:r>
              <a:rPr lang="en-GB" sz="1600" dirty="0"/>
              <a:t>http://www.nxp.com/documents/user_manual/UM10562.pdf</a:t>
            </a:r>
            <a:endParaRPr lang="en-GB" dirty="0" smtClean="0"/>
          </a:p>
          <a:p>
            <a:pPr>
              <a:defRPr/>
            </a:pPr>
            <a:r>
              <a:rPr lang="en-GB" dirty="0"/>
              <a:t>“The Definitive Guide to ARM Cortex-M3 and Cortex-M4 Processors” by Joseph Yiu, ISBN 13: 9780124080829 ISBN 10: 0124080820, 13 December 2013</a:t>
            </a:r>
          </a:p>
        </p:txBody>
      </p:sp>
    </p:spTree>
    <p:extLst>
      <p:ext uri="{BB962C8B-B14F-4D97-AF65-F5344CB8AC3E}">
        <p14:creationId xmlns:p14="http://schemas.microsoft.com/office/powerpoint/2010/main" val="269128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Program Code Overview</a:t>
            </a:r>
            <a:endParaRPr lang="en-GB" dirty="0"/>
          </a:p>
        </p:txBody>
      </p:sp>
      <p:sp>
        <p:nvSpPr>
          <p:cNvPr id="67" name="Content Placeholder 2"/>
          <p:cNvSpPr>
            <a:spLocks noGrp="1"/>
          </p:cNvSpPr>
          <p:nvPr>
            <p:ph idx="1"/>
          </p:nvPr>
        </p:nvSpPr>
        <p:spPr>
          <a:xfrm>
            <a:off x="595223" y="1233577"/>
            <a:ext cx="11188460" cy="507222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GB" sz="2000" dirty="0" smtClean="0"/>
              <a:t>All microcontrollers need a program code to perform an intended task</a:t>
            </a:r>
          </a:p>
          <a:p>
            <a:pPr>
              <a:spcBef>
                <a:spcPts val="1800"/>
              </a:spcBef>
            </a:pPr>
            <a:r>
              <a:rPr lang="en-GB" sz="2000" dirty="0" smtClean="0"/>
              <a:t>The program of embedded systems is usually developed at a relatively lower level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Less support from operating systems </a:t>
            </a:r>
          </a:p>
          <a:p>
            <a:pPr lvl="1">
              <a:spcBef>
                <a:spcPts val="1800"/>
              </a:spcBef>
            </a:pPr>
            <a:r>
              <a:rPr lang="en-GB" sz="1600" dirty="0"/>
              <a:t>L</a:t>
            </a:r>
            <a:r>
              <a:rPr lang="en-GB" sz="1600" dirty="0" smtClean="0"/>
              <a:t>ack of standard programing interface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Often hardware specific, e.g. memory usage constraints, available instructions etc.</a:t>
            </a:r>
          </a:p>
          <a:p>
            <a:pPr>
              <a:spcBef>
                <a:spcPts val="1800"/>
              </a:spcBef>
            </a:pPr>
            <a:r>
              <a:rPr lang="en-GB" sz="2000" dirty="0" smtClean="0"/>
              <a:t>Programming language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Embedded systems are usually programed using C (or C++) language and assembly language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ARM-based tools can compile the C code or the assembly code to the </a:t>
            </a:r>
            <a:r>
              <a:rPr lang="en-GB" sz="1600" dirty="0" smtClean="0">
                <a:sym typeface="Wingdings" panose="05000000000000000000" pitchFamily="2" charset="2"/>
              </a:rPr>
              <a:t>executable file, which can be executed by ARM-based processors</a:t>
            </a:r>
          </a:p>
          <a:p>
            <a:pPr lvl="1">
              <a:spcBef>
                <a:spcPts val="1800"/>
              </a:spcBef>
            </a:pPr>
            <a:r>
              <a:rPr lang="en-GB" sz="1600" dirty="0"/>
              <a:t>A completely integrated program code can be also referred as a program </a:t>
            </a:r>
            <a:r>
              <a:rPr lang="en-GB" sz="1600" dirty="0" smtClean="0"/>
              <a:t>image</a:t>
            </a:r>
            <a:r>
              <a:rPr lang="en-GB" sz="1600" dirty="0">
                <a:sym typeface="Wingdings" panose="05000000000000000000" pitchFamily="2" charset="2"/>
              </a:rPr>
              <a:t> </a:t>
            </a:r>
            <a:r>
              <a:rPr lang="en-GB" sz="1600" dirty="0" smtClean="0">
                <a:sym typeface="Wingdings" panose="05000000000000000000" pitchFamily="2" charset="2"/>
              </a:rPr>
              <a:t>or an executable file</a:t>
            </a:r>
            <a:endParaRPr lang="en-GB" sz="1600" dirty="0"/>
          </a:p>
          <a:p>
            <a:pPr>
              <a:spcBef>
                <a:spcPts val="1800"/>
              </a:spcBef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6611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 Language vs. Assembly Language</a:t>
            </a:r>
          </a:p>
        </p:txBody>
      </p:sp>
      <p:graphicFrame>
        <p:nvGraphicFramePr>
          <p:cNvPr id="6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776885"/>
              </p:ext>
            </p:extLst>
          </p:nvPr>
        </p:nvGraphicFramePr>
        <p:xfrm>
          <a:off x="289871" y="1152525"/>
          <a:ext cx="11696362" cy="4713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1336"/>
                <a:gridCol w="5061089"/>
                <a:gridCol w="4893937"/>
              </a:tblGrid>
              <a:tr h="43850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Language 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Advantages 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Disadvantage</a:t>
                      </a:r>
                      <a:r>
                        <a:rPr lang="en-GB" sz="1800" baseline="0" dirty="0" smtClean="0"/>
                        <a:t> 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</a:tr>
              <a:tr h="767377">
                <a:tc rowSpan="3">
                  <a:txBody>
                    <a:bodyPr/>
                    <a:lstStyle/>
                    <a:p>
                      <a:r>
                        <a:rPr lang="en-GB" sz="1800" dirty="0" smtClean="0"/>
                        <a:t>C</a:t>
                      </a:r>
                      <a:endParaRPr lang="en-GB" sz="1800" dirty="0"/>
                    </a:p>
                  </a:txBody>
                  <a:tcPr marL="121872" marR="121872" marT="45724" marB="45724"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Easy to learn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Limited or no direct access to core registers and stack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</a:tr>
              <a:tr h="76737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Portable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No direct control over instruction sequence generation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</a:tr>
              <a:tr h="76737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Easy handling of complex data structures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No direct control over stack usage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</a:tr>
              <a:tr h="767377">
                <a:tc rowSpan="3">
                  <a:txBody>
                    <a:bodyPr/>
                    <a:lstStyle/>
                    <a:p>
                      <a:r>
                        <a:rPr lang="en-GB" sz="1800" dirty="0" smtClean="0"/>
                        <a:t>Assembly</a:t>
                      </a:r>
                      <a:endParaRPr lang="en-GB" sz="1800" dirty="0"/>
                    </a:p>
                  </a:txBody>
                  <a:tcPr marL="121872" marR="121872" marT="45724" marB="45724"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Allow direct control to each instruction step and all memory 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Take longer time to learn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</a:tr>
              <a:tr h="76737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Allows</a:t>
                      </a:r>
                      <a:r>
                        <a:rPr lang="en-GB" sz="1800" baseline="0" dirty="0" smtClean="0"/>
                        <a:t> direct access to instructions that cannot be generated with C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Difficult to manage data structure</a:t>
                      </a:r>
                      <a:r>
                        <a:rPr lang="en-GB" sz="1800" baseline="0" dirty="0" smtClean="0"/>
                        <a:t> 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</a:tr>
              <a:tr h="43850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121872" marR="121872" marT="45724" marB="45724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Less portable 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302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Typical </a:t>
            </a:r>
            <a:r>
              <a:rPr lang="en-GB" dirty="0" smtClean="0"/>
              <a:t>Program-Generation Flow</a:t>
            </a:r>
            <a:endParaRPr lang="en-GB" dirty="0"/>
          </a:p>
        </p:txBody>
      </p:sp>
      <p:sp>
        <p:nvSpPr>
          <p:cNvPr id="67" name="Content Placeholder 2"/>
          <p:cNvSpPr>
            <a:spLocks noGrp="1"/>
          </p:cNvSpPr>
          <p:nvPr>
            <p:ph idx="1"/>
          </p:nvPr>
        </p:nvSpPr>
        <p:spPr>
          <a:xfrm>
            <a:off x="600931" y="1069675"/>
            <a:ext cx="10880827" cy="140883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2000" dirty="0"/>
              <a:t>The generation of program follows a typical development flow</a:t>
            </a:r>
          </a:p>
          <a:p>
            <a:pPr lvl="1">
              <a:spcBef>
                <a:spcPts val="600"/>
              </a:spcBef>
            </a:pPr>
            <a:r>
              <a:rPr lang="en-GB" sz="1600" dirty="0"/>
              <a:t>Compile </a:t>
            </a:r>
            <a:r>
              <a:rPr lang="en-GB" sz="1600" dirty="0">
                <a:sym typeface="Wingdings" panose="05000000000000000000" pitchFamily="2" charset="2"/>
              </a:rPr>
              <a:t> Assemble  Link  Download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>
                <a:sym typeface="Wingdings" panose="05000000000000000000" pitchFamily="2" charset="2"/>
              </a:rPr>
              <a:t>The </a:t>
            </a:r>
            <a:r>
              <a:rPr lang="en-GB" sz="1600" dirty="0">
                <a:sym typeface="Wingdings" panose="05000000000000000000" pitchFamily="2" charset="2"/>
              </a:rPr>
              <a:t>generated </a:t>
            </a:r>
            <a:r>
              <a:rPr lang="en-GB" sz="1600" dirty="0" smtClean="0">
                <a:sym typeface="Wingdings" panose="05000000000000000000" pitchFamily="2" charset="2"/>
              </a:rPr>
              <a:t>executable file (or program </a:t>
            </a:r>
            <a:r>
              <a:rPr lang="en-GB" sz="1600" dirty="0">
                <a:sym typeface="Wingdings" panose="05000000000000000000" pitchFamily="2" charset="2"/>
              </a:rPr>
              <a:t>image) is stored in the program memory (normally an on-chip flash memory), to be fetched by the </a:t>
            </a:r>
            <a:r>
              <a:rPr lang="en-GB" sz="1600" dirty="0" smtClean="0">
                <a:sym typeface="Wingdings" panose="05000000000000000000" pitchFamily="2" charset="2"/>
              </a:rPr>
              <a:t>processor</a:t>
            </a:r>
            <a:endParaRPr lang="en-GB" sz="1600" dirty="0">
              <a:sym typeface="Wingdings" panose="05000000000000000000" pitchFamily="2" charset="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0559787" y="5110744"/>
            <a:ext cx="1149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dirty="0" smtClean="0"/>
              <a:t>Data Output</a:t>
            </a:r>
            <a:endParaRPr lang="en-GB" b="0" dirty="0"/>
          </a:p>
        </p:txBody>
      </p:sp>
      <p:grpSp>
        <p:nvGrpSpPr>
          <p:cNvPr id="1029" name="Group 1028"/>
          <p:cNvGrpSpPr/>
          <p:nvPr/>
        </p:nvGrpSpPr>
        <p:grpSpPr>
          <a:xfrm>
            <a:off x="960695" y="2548050"/>
            <a:ext cx="10328724" cy="3200366"/>
            <a:chOff x="720803" y="2972744"/>
            <a:chExt cx="7749570" cy="3200366"/>
          </a:xfrm>
        </p:grpSpPr>
        <p:sp>
          <p:nvSpPr>
            <p:cNvPr id="52" name="Rounded Rectangle 51"/>
            <p:cNvSpPr/>
            <p:nvPr/>
          </p:nvSpPr>
          <p:spPr bwMode="auto">
            <a:xfrm>
              <a:off x="720803" y="2972744"/>
              <a:ext cx="4013078" cy="2533577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31" name="Rounded Rectangle 30"/>
            <p:cNvSpPr/>
            <p:nvPr/>
          </p:nvSpPr>
          <p:spPr bwMode="auto">
            <a:xfrm>
              <a:off x="6176901" y="3616624"/>
              <a:ext cx="2000819" cy="1628377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4" name="Rounded Rectangle 3"/>
            <p:cNvSpPr/>
            <p:nvPr/>
          </p:nvSpPr>
          <p:spPr bwMode="auto">
            <a:xfrm>
              <a:off x="957419" y="3347740"/>
              <a:ext cx="1576137" cy="246393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b="0" dirty="0" smtClean="0"/>
                <a:t>C Code</a:t>
              </a: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5" name="Rounded Rectangle 4"/>
            <p:cNvSpPr/>
            <p:nvPr/>
          </p:nvSpPr>
          <p:spPr bwMode="auto">
            <a:xfrm>
              <a:off x="957419" y="3930833"/>
              <a:ext cx="1576137" cy="246393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b="0" dirty="0" smtClean="0"/>
                <a:t>Assembly Code</a:t>
              </a: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6" name="Rounded Rectangle 5"/>
            <p:cNvSpPr/>
            <p:nvPr/>
          </p:nvSpPr>
          <p:spPr bwMode="auto">
            <a:xfrm>
              <a:off x="957419" y="4522925"/>
              <a:ext cx="1576137" cy="246393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b="0" dirty="0" smtClean="0"/>
                <a:t>Object Code</a:t>
              </a: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7" name="Rounded Rectangle 6"/>
            <p:cNvSpPr/>
            <p:nvPr/>
          </p:nvSpPr>
          <p:spPr bwMode="auto">
            <a:xfrm>
              <a:off x="2877241" y="4522925"/>
              <a:ext cx="1576137" cy="246393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b="0" dirty="0" smtClean="0"/>
                <a:t>Libraries</a:t>
              </a: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8" name="Rounded Rectangle 7"/>
            <p:cNvSpPr/>
            <p:nvPr/>
          </p:nvSpPr>
          <p:spPr bwMode="auto">
            <a:xfrm>
              <a:off x="957419" y="5129582"/>
              <a:ext cx="1576137" cy="246393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b="0" dirty="0" smtClean="0"/>
                <a:t>Program Image</a:t>
              </a: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cxnSp>
          <p:nvCxnSpPr>
            <p:cNvPr id="10" name="Straight Arrow Connector 9"/>
            <p:cNvCxnSpPr>
              <a:stCxn id="4" idx="2"/>
              <a:endCxn id="5" idx="0"/>
            </p:cNvCxnSpPr>
            <p:nvPr/>
          </p:nvCxnSpPr>
          <p:spPr bwMode="auto">
            <a:xfrm>
              <a:off x="1745488" y="3594133"/>
              <a:ext cx="0" cy="33670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 flipH="1">
              <a:off x="2533557" y="4803688"/>
              <a:ext cx="383758" cy="312636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1928733" y="3625317"/>
              <a:ext cx="6689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0" dirty="0" smtClean="0"/>
                <a:t>Compile </a:t>
              </a:r>
              <a:endParaRPr lang="en-GB" b="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895882" y="4218514"/>
              <a:ext cx="766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0" dirty="0" smtClean="0"/>
                <a:t>Assemble </a:t>
              </a:r>
              <a:endParaRPr lang="en-GB" b="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895882" y="4803688"/>
              <a:ext cx="3851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0" dirty="0" smtClean="0"/>
                <a:t>Link</a:t>
              </a:r>
              <a:endParaRPr lang="en-GB" b="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883848" y="5507263"/>
              <a:ext cx="73630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0" dirty="0" smtClean="0"/>
                <a:t>Download</a:t>
              </a:r>
              <a:endParaRPr lang="en-GB" b="0" dirty="0"/>
            </a:p>
          </p:txBody>
        </p:sp>
        <p:sp>
          <p:nvSpPr>
            <p:cNvPr id="27" name="Rounded Rectangle 26"/>
            <p:cNvSpPr/>
            <p:nvPr/>
          </p:nvSpPr>
          <p:spPr bwMode="auto">
            <a:xfrm>
              <a:off x="957419" y="5836029"/>
              <a:ext cx="1576137" cy="246393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b="0" dirty="0" smtClean="0"/>
                <a:t>Program Memory</a:t>
              </a: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28" name="Rounded Rectangle 27"/>
            <p:cNvSpPr/>
            <p:nvPr/>
          </p:nvSpPr>
          <p:spPr bwMode="auto">
            <a:xfrm>
              <a:off x="6389243" y="3946332"/>
              <a:ext cx="1576137" cy="246393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b="0" dirty="0" smtClean="0"/>
                <a:t>Fetch</a:t>
              </a: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29" name="Rounded Rectangle 28"/>
            <p:cNvSpPr/>
            <p:nvPr/>
          </p:nvSpPr>
          <p:spPr bwMode="auto">
            <a:xfrm>
              <a:off x="6389243" y="4373261"/>
              <a:ext cx="1576137" cy="246393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b="0" dirty="0" smtClean="0"/>
                <a:t>Decode</a:t>
              </a: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30" name="Rounded Rectangle 29"/>
            <p:cNvSpPr/>
            <p:nvPr/>
          </p:nvSpPr>
          <p:spPr bwMode="auto">
            <a:xfrm>
              <a:off x="6389243" y="4814910"/>
              <a:ext cx="1576137" cy="246393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b="0" dirty="0" smtClean="0"/>
                <a:t>Execute</a:t>
              </a: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674599" y="3604559"/>
              <a:ext cx="7435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0" dirty="0" smtClean="0"/>
                <a:t>Processor</a:t>
              </a:r>
              <a:endParaRPr lang="en-GB" b="0" dirty="0"/>
            </a:p>
          </p:txBody>
        </p:sp>
        <p:cxnSp>
          <p:nvCxnSpPr>
            <p:cNvPr id="36" name="Straight Arrow Connector 35"/>
            <p:cNvCxnSpPr>
              <a:endCxn id="29" idx="0"/>
            </p:cNvCxnSpPr>
            <p:nvPr/>
          </p:nvCxnSpPr>
          <p:spPr bwMode="auto">
            <a:xfrm>
              <a:off x="7177310" y="4192725"/>
              <a:ext cx="2" cy="180535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9" name="Straight Arrow Connector 38"/>
            <p:cNvCxnSpPr/>
            <p:nvPr/>
          </p:nvCxnSpPr>
          <p:spPr bwMode="auto">
            <a:xfrm>
              <a:off x="7177310" y="4634375"/>
              <a:ext cx="2" cy="180535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41" name="Straight Arrow Connector 40"/>
            <p:cNvCxnSpPr/>
            <p:nvPr/>
          </p:nvCxnSpPr>
          <p:spPr bwMode="auto">
            <a:xfrm>
              <a:off x="7177310" y="5064466"/>
              <a:ext cx="0" cy="44089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42" name="Cloud 41"/>
            <p:cNvSpPr/>
            <p:nvPr/>
          </p:nvSpPr>
          <p:spPr bwMode="auto">
            <a:xfrm>
              <a:off x="6489619" y="5535437"/>
              <a:ext cx="1385000" cy="637673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MS PGothic" pitchFamily="34" charset="-128"/>
                </a:rPr>
                <a:t>Processing</a:t>
              </a:r>
            </a:p>
          </p:txBody>
        </p:sp>
        <p:cxnSp>
          <p:nvCxnSpPr>
            <p:cNvPr id="44" name="Straight Arrow Connector 43"/>
            <p:cNvCxnSpPr/>
            <p:nvPr/>
          </p:nvCxnSpPr>
          <p:spPr bwMode="auto">
            <a:xfrm>
              <a:off x="5884250" y="5848076"/>
              <a:ext cx="504993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46" name="Straight Arrow Connector 45"/>
            <p:cNvCxnSpPr/>
            <p:nvPr/>
          </p:nvCxnSpPr>
          <p:spPr bwMode="auto">
            <a:xfrm>
              <a:off x="7965380" y="5848076"/>
              <a:ext cx="504993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47" name="TextBox 46"/>
            <p:cNvSpPr txBox="1"/>
            <p:nvPr/>
          </p:nvSpPr>
          <p:spPr>
            <a:xfrm>
              <a:off x="5546958" y="5535437"/>
              <a:ext cx="7579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0" dirty="0" smtClean="0"/>
                <a:t>Data Input</a:t>
              </a:r>
              <a:endParaRPr lang="en-GB" b="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036319" y="4122901"/>
              <a:ext cx="10041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0" dirty="0" smtClean="0"/>
                <a:t>Instruction</a:t>
              </a:r>
            </a:p>
            <a:p>
              <a:r>
                <a:rPr lang="en-GB" b="0" dirty="0" smtClean="0"/>
                <a:t>Fetch </a:t>
              </a:r>
              <a:endParaRPr lang="en-GB" b="0" dirty="0"/>
            </a:p>
          </p:txBody>
        </p:sp>
        <p:cxnSp>
          <p:nvCxnSpPr>
            <p:cNvPr id="53" name="Straight Arrow Connector 52"/>
            <p:cNvCxnSpPr/>
            <p:nvPr/>
          </p:nvCxnSpPr>
          <p:spPr bwMode="auto">
            <a:xfrm>
              <a:off x="1745488" y="4177226"/>
              <a:ext cx="0" cy="33670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54" name="Straight Arrow Connector 53"/>
            <p:cNvCxnSpPr/>
            <p:nvPr/>
          </p:nvCxnSpPr>
          <p:spPr bwMode="auto">
            <a:xfrm>
              <a:off x="1745488" y="4779624"/>
              <a:ext cx="0" cy="33670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58" name="Straight Arrow Connector 57"/>
            <p:cNvCxnSpPr>
              <a:stCxn id="8" idx="2"/>
            </p:cNvCxnSpPr>
            <p:nvPr/>
          </p:nvCxnSpPr>
          <p:spPr bwMode="auto">
            <a:xfrm>
              <a:off x="1745488" y="5375975"/>
              <a:ext cx="0" cy="455014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59" name="TextBox 58"/>
            <p:cNvSpPr txBox="1"/>
            <p:nvPr/>
          </p:nvSpPr>
          <p:spPr>
            <a:xfrm>
              <a:off x="1745487" y="2972744"/>
              <a:ext cx="13159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0" dirty="0" smtClean="0"/>
                <a:t>Off-line Compilation</a:t>
              </a:r>
              <a:endParaRPr lang="en-GB" b="0" dirty="0"/>
            </a:p>
          </p:txBody>
        </p:sp>
        <p:cxnSp>
          <p:nvCxnSpPr>
            <p:cNvPr id="63" name="Elbow Connector 62"/>
            <p:cNvCxnSpPr>
              <a:stCxn id="27" idx="3"/>
              <a:endCxn id="28" idx="1"/>
            </p:cNvCxnSpPr>
            <p:nvPr/>
          </p:nvCxnSpPr>
          <p:spPr bwMode="auto">
            <a:xfrm flipV="1">
              <a:off x="2533556" y="4069529"/>
              <a:ext cx="3855687" cy="1889697"/>
            </a:xfrm>
            <a:prstGeom prst="bentConnector3">
              <a:avLst>
                <a:gd name="adj1" fmla="val 63106"/>
              </a:avLst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" name="TextBox 2"/>
          <p:cNvSpPr txBox="1"/>
          <p:nvPr/>
        </p:nvSpPr>
        <p:spPr>
          <a:xfrm>
            <a:off x="4540583" y="5820081"/>
            <a:ext cx="272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dirty="0" smtClean="0"/>
              <a:t>Typical program-generation flow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74252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Compilation using ARM-based Tools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2003701" y="1068388"/>
            <a:ext cx="1540331" cy="3873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C/ C++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1832318" y="1966913"/>
            <a:ext cx="1540331" cy="3857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 err="1"/>
              <a:t>armcc</a:t>
            </a:r>
            <a:endParaRPr lang="en-GB" b="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4009518" y="1966913"/>
            <a:ext cx="1540331" cy="3857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 err="1"/>
              <a:t>armasm</a:t>
            </a:r>
            <a:endParaRPr lang="en-GB" b="0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1912720" y="1120776"/>
            <a:ext cx="1540331" cy="3857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C/ C++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1832318" y="1166813"/>
            <a:ext cx="1540331" cy="3873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C/ C++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4193595" y="1068388"/>
            <a:ext cx="1540331" cy="3873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C/ C++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4102615" y="1120776"/>
            <a:ext cx="1540331" cy="3857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C/ C++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4020096" y="1166813"/>
            <a:ext cx="1540331" cy="3873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Assembly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3038346" y="2797175"/>
            <a:ext cx="1540331" cy="3873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C/ C++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2947366" y="2849563"/>
            <a:ext cx="1540331" cy="3873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C/ C++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2866964" y="2895600"/>
            <a:ext cx="1540331" cy="3873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Object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5035699" y="2797175"/>
            <a:ext cx="1540331" cy="3873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C/ C++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4944719" y="2849563"/>
            <a:ext cx="1540331" cy="3873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C/ C++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4862200" y="2895600"/>
            <a:ext cx="1540331" cy="3873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Libraries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3918536" y="3714750"/>
            <a:ext cx="1540331" cy="5222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 err="1"/>
              <a:t>armlink</a:t>
            </a:r>
            <a:r>
              <a:rPr lang="en-GB" b="0" dirty="0"/>
              <a:t> &amp; </a:t>
            </a:r>
          </a:p>
          <a:p>
            <a:pPr algn="ctr">
              <a:defRPr/>
            </a:pPr>
            <a:r>
              <a:rPr lang="en-GB" b="0" dirty="0" err="1"/>
              <a:t>armmar</a:t>
            </a:r>
            <a:endParaRPr lang="en-GB" b="0" dirty="0"/>
          </a:p>
        </p:txBody>
      </p:sp>
      <p:sp>
        <p:nvSpPr>
          <p:cNvPr id="31" name="Rectangle 30"/>
          <p:cNvSpPr/>
          <p:nvPr/>
        </p:nvSpPr>
        <p:spPr bwMode="auto">
          <a:xfrm>
            <a:off x="3922767" y="4603750"/>
            <a:ext cx="1540331" cy="3873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Image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3924884" y="5761038"/>
            <a:ext cx="1540331" cy="3857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binary</a:t>
            </a:r>
          </a:p>
        </p:txBody>
      </p:sp>
      <p:sp>
        <p:nvSpPr>
          <p:cNvPr id="52" name="Down Arrow 51"/>
          <p:cNvSpPr/>
          <p:nvPr/>
        </p:nvSpPr>
        <p:spPr bwMode="auto">
          <a:xfrm>
            <a:off x="8044424" y="1697038"/>
            <a:ext cx="349114" cy="800100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100"/>
          </a:p>
        </p:txBody>
      </p:sp>
      <p:sp>
        <p:nvSpPr>
          <p:cNvPr id="53" name="Down Arrow 52"/>
          <p:cNvSpPr/>
          <p:nvPr/>
        </p:nvSpPr>
        <p:spPr bwMode="auto">
          <a:xfrm>
            <a:off x="2422637" y="1631951"/>
            <a:ext cx="346998" cy="263525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54" name="Down Arrow 53"/>
          <p:cNvSpPr/>
          <p:nvPr/>
        </p:nvSpPr>
        <p:spPr bwMode="auto">
          <a:xfrm>
            <a:off x="4593489" y="1631951"/>
            <a:ext cx="346998" cy="263525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57" name="Down Arrow 56"/>
          <p:cNvSpPr/>
          <p:nvPr/>
        </p:nvSpPr>
        <p:spPr bwMode="auto">
          <a:xfrm rot="2700000">
            <a:off x="5386087" y="3297062"/>
            <a:ext cx="255587" cy="452790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58" name="Down Arrow 57"/>
          <p:cNvSpPr/>
          <p:nvPr/>
        </p:nvSpPr>
        <p:spPr bwMode="auto">
          <a:xfrm rot="18900000">
            <a:off x="3670983" y="3328988"/>
            <a:ext cx="346998" cy="360362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59" name="Down Arrow 58"/>
          <p:cNvSpPr/>
          <p:nvPr/>
        </p:nvSpPr>
        <p:spPr bwMode="auto">
          <a:xfrm>
            <a:off x="4485581" y="4289425"/>
            <a:ext cx="349114" cy="261938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60" name="Down Arrow 59"/>
          <p:cNvSpPr/>
          <p:nvPr/>
        </p:nvSpPr>
        <p:spPr bwMode="auto">
          <a:xfrm>
            <a:off x="4485581" y="5129213"/>
            <a:ext cx="349114" cy="481012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8219" name="TextBox 63"/>
          <p:cNvSpPr txBox="1">
            <a:spLocks noChangeArrowheads="1"/>
          </p:cNvSpPr>
          <p:nvPr/>
        </p:nvSpPr>
        <p:spPr bwMode="auto">
          <a:xfrm>
            <a:off x="7517580" y="2782889"/>
            <a:ext cx="129912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/>
              <a:t>.O Files</a:t>
            </a:r>
          </a:p>
          <a:p>
            <a:pPr algn="ctr" eaLnBrk="1" hangingPunct="1"/>
            <a:r>
              <a:rPr lang="en-GB" sz="1100"/>
              <a:t>.S Files</a:t>
            </a:r>
          </a:p>
        </p:txBody>
      </p:sp>
      <p:sp>
        <p:nvSpPr>
          <p:cNvPr id="8220" name="TextBox 64"/>
          <p:cNvSpPr txBox="1">
            <a:spLocks noChangeArrowheads="1"/>
          </p:cNvSpPr>
          <p:nvPr/>
        </p:nvSpPr>
        <p:spPr bwMode="auto">
          <a:xfrm>
            <a:off x="7443525" y="4578351"/>
            <a:ext cx="151071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/>
              <a:t>.AXF File</a:t>
            </a:r>
          </a:p>
          <a:p>
            <a:pPr algn="ctr" eaLnBrk="1" hangingPunct="1"/>
            <a:r>
              <a:rPr lang="en-GB" sz="1100"/>
              <a:t>.LIB file</a:t>
            </a:r>
          </a:p>
        </p:txBody>
      </p:sp>
      <p:sp>
        <p:nvSpPr>
          <p:cNvPr id="8221" name="TextBox 65"/>
          <p:cNvSpPr txBox="1">
            <a:spLocks noChangeArrowheads="1"/>
          </p:cNvSpPr>
          <p:nvPr/>
        </p:nvSpPr>
        <p:spPr bwMode="auto">
          <a:xfrm>
            <a:off x="7020357" y="5694364"/>
            <a:ext cx="2338004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/>
              <a:t>.BIN File</a:t>
            </a:r>
          </a:p>
          <a:p>
            <a:pPr algn="ctr" eaLnBrk="1" hangingPunct="1"/>
            <a:r>
              <a:rPr lang="en-GB" sz="1100"/>
              <a:t>.HEX File</a:t>
            </a:r>
          </a:p>
          <a:p>
            <a:pPr algn="ctr" eaLnBrk="1" hangingPunct="1"/>
            <a:r>
              <a:rPr lang="en-GB" sz="1100"/>
              <a:t>Disassembly File</a:t>
            </a:r>
          </a:p>
        </p:txBody>
      </p:sp>
      <p:sp>
        <p:nvSpPr>
          <p:cNvPr id="8222" name="TextBox 68"/>
          <p:cNvSpPr txBox="1">
            <a:spLocks noChangeArrowheads="1"/>
          </p:cNvSpPr>
          <p:nvPr/>
        </p:nvSpPr>
        <p:spPr bwMode="auto">
          <a:xfrm>
            <a:off x="7325038" y="1074739"/>
            <a:ext cx="179846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/>
              <a:t>C, C++</a:t>
            </a:r>
          </a:p>
          <a:p>
            <a:pPr algn="ctr" eaLnBrk="1" hangingPunct="1"/>
            <a:r>
              <a:rPr lang="en-GB" sz="1100"/>
              <a:t> ASM files</a:t>
            </a:r>
          </a:p>
        </p:txBody>
      </p:sp>
      <p:sp>
        <p:nvSpPr>
          <p:cNvPr id="71" name="Down Arrow 70"/>
          <p:cNvSpPr/>
          <p:nvPr/>
        </p:nvSpPr>
        <p:spPr bwMode="auto">
          <a:xfrm>
            <a:off x="8010570" y="3486150"/>
            <a:ext cx="349114" cy="800100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100"/>
          </a:p>
        </p:txBody>
      </p:sp>
      <p:sp>
        <p:nvSpPr>
          <p:cNvPr id="73" name="Down Arrow 72"/>
          <p:cNvSpPr/>
          <p:nvPr/>
        </p:nvSpPr>
        <p:spPr bwMode="auto">
          <a:xfrm>
            <a:off x="7991528" y="5118101"/>
            <a:ext cx="346998" cy="479425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225" name="TextBox 73"/>
          <p:cNvSpPr txBox="1">
            <a:spLocks noChangeArrowheads="1"/>
          </p:cNvSpPr>
          <p:nvPr/>
        </p:nvSpPr>
        <p:spPr bwMode="auto">
          <a:xfrm>
            <a:off x="8630512" y="1928813"/>
            <a:ext cx="2403594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/>
              <a:t>Compile/ assemble</a:t>
            </a:r>
          </a:p>
        </p:txBody>
      </p:sp>
      <p:sp>
        <p:nvSpPr>
          <p:cNvPr id="8226" name="TextBox 74"/>
          <p:cNvSpPr txBox="1">
            <a:spLocks noChangeArrowheads="1"/>
          </p:cNvSpPr>
          <p:nvPr/>
        </p:nvSpPr>
        <p:spPr bwMode="auto">
          <a:xfrm>
            <a:off x="8596658" y="3681414"/>
            <a:ext cx="2403594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/>
              <a:t>Link</a:t>
            </a:r>
          </a:p>
        </p:txBody>
      </p:sp>
      <p:sp>
        <p:nvSpPr>
          <p:cNvPr id="8227" name="TextBox 75"/>
          <p:cNvSpPr txBox="1">
            <a:spLocks noChangeArrowheads="1"/>
          </p:cNvSpPr>
          <p:nvPr/>
        </p:nvSpPr>
        <p:spPr bwMode="auto">
          <a:xfrm>
            <a:off x="8596658" y="5203825"/>
            <a:ext cx="2403594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/>
              <a:t>executable</a:t>
            </a:r>
          </a:p>
        </p:txBody>
      </p:sp>
      <p:sp>
        <p:nvSpPr>
          <p:cNvPr id="77" name="Down Arrow 76"/>
          <p:cNvSpPr/>
          <p:nvPr/>
        </p:nvSpPr>
        <p:spPr bwMode="auto">
          <a:xfrm rot="2700000">
            <a:off x="4423379" y="2354087"/>
            <a:ext cx="255587" cy="452790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78" name="Down Arrow 77"/>
          <p:cNvSpPr/>
          <p:nvPr/>
        </p:nvSpPr>
        <p:spPr bwMode="auto">
          <a:xfrm rot="18900000">
            <a:off x="2708275" y="2386013"/>
            <a:ext cx="346998" cy="360362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</p:spTree>
    <p:extLst>
      <p:ext uri="{BB962C8B-B14F-4D97-AF65-F5344CB8AC3E}">
        <p14:creationId xmlns:p14="http://schemas.microsoft.com/office/powerpoint/2010/main" val="303801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Compiler Stages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664232" y="1043173"/>
            <a:ext cx="10954299" cy="46800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2000" dirty="0" smtClean="0"/>
              <a:t>Parser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Reads in C code, 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Checks for syntax errors, 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Forms intermediate code (tree representation)</a:t>
            </a:r>
          </a:p>
          <a:p>
            <a:pPr>
              <a:spcBef>
                <a:spcPts val="600"/>
              </a:spcBef>
            </a:pPr>
            <a:r>
              <a:rPr lang="en-GB" sz="2000" dirty="0" smtClean="0"/>
              <a:t>High-Level Optimizer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Modifies intermediate code (processor-independent)</a:t>
            </a:r>
          </a:p>
          <a:p>
            <a:pPr>
              <a:spcBef>
                <a:spcPts val="600"/>
              </a:spcBef>
            </a:pPr>
            <a:r>
              <a:rPr lang="en-GB" sz="2000" dirty="0" smtClean="0"/>
              <a:t>Code Generator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Creates assembly code step-by-step from each node of the intermediate code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Allocates variable uses to registers</a:t>
            </a:r>
          </a:p>
          <a:p>
            <a:pPr>
              <a:spcBef>
                <a:spcPts val="600"/>
              </a:spcBef>
            </a:pPr>
            <a:r>
              <a:rPr lang="en-GB" sz="2000" dirty="0" smtClean="0"/>
              <a:t>Low-Level Optimizer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Modifies assembly code (parts are processor-specific)</a:t>
            </a:r>
          </a:p>
          <a:p>
            <a:pPr>
              <a:spcBef>
                <a:spcPts val="600"/>
              </a:spcBef>
            </a:pPr>
            <a:r>
              <a:rPr lang="en-GB" sz="2000" dirty="0" smtClean="0"/>
              <a:t>Assembler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Creates object code (machine code)</a:t>
            </a:r>
          </a:p>
          <a:p>
            <a:pPr>
              <a:spcBef>
                <a:spcPts val="600"/>
              </a:spcBef>
            </a:pPr>
            <a:r>
              <a:rPr lang="en-GB" sz="2000" dirty="0" smtClean="0"/>
              <a:t>Linker/Loader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Creates executable image from object file</a:t>
            </a:r>
          </a:p>
          <a:p>
            <a:pPr>
              <a:spcBef>
                <a:spcPts val="600"/>
              </a:spcBef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286624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Program Image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655610" y="1173192"/>
            <a:ext cx="10921040" cy="4618009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GB" sz="2000" dirty="0" smtClean="0"/>
              <a:t>What is a program image</a:t>
            </a:r>
          </a:p>
          <a:p>
            <a:pPr lvl="1">
              <a:spcBef>
                <a:spcPts val="1800"/>
              </a:spcBef>
            </a:pPr>
            <a:r>
              <a:rPr lang="en-GB" sz="1800" dirty="0" smtClean="0"/>
              <a:t>The program image (or sometimes referred as executable file) usually refers to a piece of fully integrated code that is ready to execute</a:t>
            </a:r>
          </a:p>
          <a:p>
            <a:pPr>
              <a:spcBef>
                <a:spcPts val="1800"/>
              </a:spcBef>
            </a:pPr>
            <a:endParaRPr lang="en-GB" sz="2000" dirty="0" smtClean="0"/>
          </a:p>
          <a:p>
            <a:pPr>
              <a:spcBef>
                <a:spcPts val="1800"/>
              </a:spcBef>
            </a:pPr>
            <a:r>
              <a:rPr lang="en-GB" sz="2000" dirty="0" smtClean="0"/>
              <a:t>In Cortex-M4, the program image includes:</a:t>
            </a:r>
          </a:p>
          <a:p>
            <a:pPr marL="719138" lvl="1">
              <a:spcBef>
                <a:spcPts val="1800"/>
              </a:spcBef>
            </a:pPr>
            <a:r>
              <a:rPr lang="en-GB" sz="1800" dirty="0" smtClean="0"/>
              <a:t>Vector table – includes the starting addresses of exceptions (vectors) and the value of the main stack point (MSP)</a:t>
            </a:r>
          </a:p>
          <a:p>
            <a:pPr marL="719138" lvl="1">
              <a:spcBef>
                <a:spcPts val="1800"/>
              </a:spcBef>
            </a:pPr>
            <a:r>
              <a:rPr lang="en-GB" sz="1800" dirty="0" smtClean="0"/>
              <a:t>C start-up routine</a:t>
            </a:r>
          </a:p>
          <a:p>
            <a:pPr marL="719138" lvl="1">
              <a:spcBef>
                <a:spcPts val="1800"/>
              </a:spcBef>
            </a:pPr>
            <a:r>
              <a:rPr lang="en-GB" sz="1800" dirty="0" smtClean="0"/>
              <a:t>Program code – application code and data</a:t>
            </a:r>
          </a:p>
          <a:p>
            <a:pPr marL="719138" lvl="1">
              <a:spcBef>
                <a:spcPts val="1800"/>
              </a:spcBef>
            </a:pPr>
            <a:r>
              <a:rPr lang="en-GB" sz="1800" dirty="0" smtClean="0"/>
              <a:t>C library code – program codes for C library functions</a:t>
            </a:r>
          </a:p>
        </p:txBody>
      </p:sp>
    </p:spTree>
    <p:extLst>
      <p:ext uri="{BB962C8B-B14F-4D97-AF65-F5344CB8AC3E}">
        <p14:creationId xmlns:p14="http://schemas.microsoft.com/office/powerpoint/2010/main" val="321436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M Interim Template Confidential">
  <a:themeElements>
    <a:clrScheme name="Custom 13">
      <a:dk1>
        <a:srgbClr val="000000"/>
      </a:dk1>
      <a:lt1>
        <a:srgbClr val="FFFFFF"/>
      </a:lt1>
      <a:dk2>
        <a:srgbClr val="61116A"/>
      </a:dk2>
      <a:lt2>
        <a:srgbClr val="F68A33"/>
      </a:lt2>
      <a:accent1>
        <a:srgbClr val="128CAB"/>
      </a:accent1>
      <a:accent2>
        <a:srgbClr val="ED174F"/>
      </a:accent2>
      <a:accent3>
        <a:srgbClr val="26CEAD"/>
      </a:accent3>
      <a:accent4>
        <a:srgbClr val="F68A33"/>
      </a:accent4>
      <a:accent5>
        <a:srgbClr val="00B1DB"/>
      </a:accent5>
      <a:accent6>
        <a:srgbClr val="61116A"/>
      </a:accent6>
      <a:hlink>
        <a:srgbClr val="128CAB"/>
      </a:hlink>
      <a:folHlink>
        <a:srgbClr val="9A8B7C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>
        <a:noFill/>
        <a:ln>
          <a:solidFill>
            <a:schemeClr val="accent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ARM PPT Template 2014 Public</Template>
  <TotalTime>397</TotalTime>
  <Words>2145</Words>
  <Application>Microsoft Office PowerPoint</Application>
  <PresentationFormat>Custom</PresentationFormat>
  <Paragraphs>498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ARM Interim Template Confidential</vt:lpstr>
      <vt:lpstr>Introduction to  Cortex-M4 Programming</vt:lpstr>
      <vt:lpstr>Module Syllabus</vt:lpstr>
      <vt:lpstr>Program Code</vt:lpstr>
      <vt:lpstr>Program Code Overview</vt:lpstr>
      <vt:lpstr>C Language vs. Assembly Language</vt:lpstr>
      <vt:lpstr>Typical Program-Generation Flow</vt:lpstr>
      <vt:lpstr>Compilation using ARM-based Tools</vt:lpstr>
      <vt:lpstr>Compiler Stages</vt:lpstr>
      <vt:lpstr>Cortex-M4 Program Image</vt:lpstr>
      <vt:lpstr>Cortex-M4 Program Image</vt:lpstr>
      <vt:lpstr>Cortex-M4 Program Image</vt:lpstr>
      <vt:lpstr>Cortex-M4 Program Image</vt:lpstr>
      <vt:lpstr>Program Image in Global Memory</vt:lpstr>
      <vt:lpstr>Program Data</vt:lpstr>
      <vt:lpstr>How is Data Stored in RAM</vt:lpstr>
      <vt:lpstr>Define Stack and Heap</vt:lpstr>
      <vt:lpstr>Define Stack and Heap</vt:lpstr>
      <vt:lpstr>Data Types</vt:lpstr>
      <vt:lpstr>Data Types</vt:lpstr>
      <vt:lpstr>Data Types and Class Qualifiers</vt:lpstr>
      <vt:lpstr>Example of Data Storage</vt:lpstr>
      <vt:lpstr>Define Interrupt Vector in C</vt:lpstr>
      <vt:lpstr>Accessing Peripherals in C</vt:lpstr>
      <vt:lpstr>Use Bit-band Operation in Assembly</vt:lpstr>
      <vt:lpstr>Use Bit-band Operation in C</vt:lpstr>
      <vt:lpstr>Mixed Assembly and  C Programming </vt:lpstr>
      <vt:lpstr>Calling a C Function from Assembly</vt:lpstr>
      <vt:lpstr>Calling a C Function from Assembly</vt:lpstr>
      <vt:lpstr>Calling an Assembly Function from C</vt:lpstr>
      <vt:lpstr>Calling an Assembly Function from C</vt:lpstr>
      <vt:lpstr>Embedded Assembly</vt:lpstr>
      <vt:lpstr>Lab Exercise</vt:lpstr>
      <vt:lpstr>ARM Keil® MDK </vt:lpstr>
      <vt:lpstr>Useful Resources</vt:lpstr>
    </vt:vector>
  </TitlesOfParts>
  <Company>ARM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Cortex-M Programming</dc:title>
  <dc:creator>Sean Hong;Domantas Cibas</dc:creator>
  <cp:lastModifiedBy>Joan Teixidor Buixeda</cp:lastModifiedBy>
  <cp:revision>183</cp:revision>
  <dcterms:created xsi:type="dcterms:W3CDTF">2006-08-16T00:00:00Z</dcterms:created>
  <dcterms:modified xsi:type="dcterms:W3CDTF">2014-10-14T18:19:19Z</dcterms:modified>
</cp:coreProperties>
</file>